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6" r:id="rId4"/>
    <p:sldId id="267" r:id="rId5"/>
    <p:sldId id="265" r:id="rId6"/>
    <p:sldId id="268" r:id="rId7"/>
    <p:sldId id="258" r:id="rId8"/>
    <p:sldId id="259" r:id="rId9"/>
    <p:sldId id="260" r:id="rId10"/>
    <p:sldId id="261" r:id="rId11"/>
    <p:sldId id="269" r:id="rId12"/>
    <p:sldId id="270" r:id="rId13"/>
    <p:sldId id="271" r:id="rId14"/>
    <p:sldId id="273" r:id="rId15"/>
    <p:sldId id="26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3" r:id="rId32"/>
    <p:sldId id="264" r:id="rId33"/>
  </p:sldIdLst>
  <p:sldSz cx="18288000" cy="10287000"/>
  <p:notesSz cx="6858000" cy="9144000"/>
  <p:embeddedFontLst>
    <p:embeddedFont>
      <p:font typeface="Arial" panose="020B0604020202020204" pitchFamily="34" charset="0"/>
      <p:regular r:id="rId35"/>
    </p:embeddedFont>
    <p:embeddedFont>
      <p:font typeface="Arial Bold" panose="020B0704020202020204" pitchFamily="34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2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AC26462-23C2-491D-A5D3-E5114D6AF550}" type="datetimeFigureOut">
              <a:rPr lang="ar-EG" smtClean="0"/>
              <a:t>24/10/1446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4EE3B3B-8380-47A6-9540-F99DB136BD3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30604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E3B3B-8380-47A6-9540-F99DB136BD3F}" type="slidenum">
              <a:rPr lang="ar-EG" smtClean="0"/>
              <a:t>13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3197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40554" y="1297534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37452" y="6788258"/>
            <a:ext cx="3353748" cy="717442"/>
            <a:chOff x="0" y="0"/>
            <a:chExt cx="189975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9754" cy="406400"/>
            </a:xfrm>
            <a:custGeom>
              <a:avLst/>
              <a:gdLst/>
              <a:ahLst/>
              <a:cxnLst/>
              <a:rect l="l" t="t" r="r" b="b"/>
              <a:pathLst>
                <a:path w="1899754" h="406400">
                  <a:moveTo>
                    <a:pt x="1696554" y="0"/>
                  </a:moveTo>
                  <a:cubicBezTo>
                    <a:pt x="1808778" y="0"/>
                    <a:pt x="1899754" y="90976"/>
                    <a:pt x="1899754" y="203200"/>
                  </a:cubicBezTo>
                  <a:cubicBezTo>
                    <a:pt x="1899754" y="315424"/>
                    <a:pt x="1808778" y="406400"/>
                    <a:pt x="16965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9975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383774">
            <a:off x="7565571" y="197405"/>
            <a:ext cx="11226909" cy="14341591"/>
            <a:chOff x="0" y="0"/>
            <a:chExt cx="2956881" cy="37772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383774">
            <a:off x="7012072" y="108644"/>
            <a:ext cx="10773748" cy="14341591"/>
            <a:chOff x="0" y="0"/>
            <a:chExt cx="2837530" cy="37772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37530" cy="3777209"/>
            </a:xfrm>
            <a:custGeom>
              <a:avLst/>
              <a:gdLst/>
              <a:ahLst/>
              <a:cxnLst/>
              <a:rect l="l" t="t" r="r" b="b"/>
              <a:pathLst>
                <a:path w="2837530" h="3777209">
                  <a:moveTo>
                    <a:pt x="0" y="0"/>
                  </a:moveTo>
                  <a:lnTo>
                    <a:pt x="2837530" y="0"/>
                  </a:lnTo>
                  <a:lnTo>
                    <a:pt x="2837530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2837530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49400" y="711710"/>
            <a:ext cx="3657601" cy="526559"/>
            <a:chOff x="0" y="-38100"/>
            <a:chExt cx="1776404" cy="444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66800" y="2552700"/>
            <a:ext cx="7089518" cy="411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6"/>
              </a:lnSpc>
            </a:pPr>
            <a:r>
              <a:rPr lang="en-US" sz="10100" b="1" spc="-194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Sales Data Warehouse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25600" y="920928"/>
            <a:ext cx="3505200" cy="180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ahmedfmohamed1234567@gmail.com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22802" y="7055590"/>
            <a:ext cx="2587398" cy="29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6"/>
              </a:lnSpc>
            </a:pPr>
            <a:r>
              <a:rPr lang="en-US" sz="262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Growth Division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2054482" y="4653212"/>
            <a:ext cx="8679644" cy="42552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87"/>
              </a:lnSpc>
            </a:pPr>
            <a:endParaRPr/>
          </a:p>
        </p:txBody>
      </p:sp>
      <p:sp>
        <p:nvSpPr>
          <p:cNvPr id="29" name="Freeform 2">
            <a:extLst>
              <a:ext uri="{FF2B5EF4-FFF2-40B4-BE49-F238E27FC236}">
                <a16:creationId xmlns:a16="http://schemas.microsoft.com/office/drawing/2014/main" id="{B06C1FF0-B5B3-4C51-868D-F66E4B6D6A9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760AAABF-A0B6-4808-A038-C298ACAB048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Bronze Layer</a:t>
            </a: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48E120CC-547E-4DCD-BA94-A192108769FC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Ingestion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0513F37-76C5-4497-A6AA-6AC8D2C4C9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t="15045" r="33465" b="69023"/>
          <a:stretch/>
        </p:blipFill>
        <p:spPr>
          <a:xfrm>
            <a:off x="291681" y="5426324"/>
            <a:ext cx="5728119" cy="3908176"/>
          </a:xfrm>
          <a:prstGeom prst="rect">
            <a:avLst/>
          </a:prstGeom>
        </p:spPr>
      </p:pic>
      <p:grpSp>
        <p:nvGrpSpPr>
          <p:cNvPr id="34" name="Group 36">
            <a:extLst>
              <a:ext uri="{FF2B5EF4-FFF2-40B4-BE49-F238E27FC236}">
                <a16:creationId xmlns:a16="http://schemas.microsoft.com/office/drawing/2014/main" id="{52DAA92A-FD9E-43C5-8020-A236560609B5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53BDA5B7-D8E4-4DF8-AF5E-051CC40B6E9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763DF967-F145-480E-9586-D190B7167C31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4915B68-DE82-4478-BC59-D5B8BCFA9911}"/>
              </a:ext>
            </a:extLst>
          </p:cNvPr>
          <p:cNvSpPr txBox="1"/>
          <p:nvPr/>
        </p:nvSpPr>
        <p:spPr>
          <a:xfrm>
            <a:off x="338661" y="1934433"/>
            <a:ext cx="17530239" cy="2802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DDL Script: Create Bronze Tables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This script creates tables in the 'bronze' schema, dropping existing tables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if they already exist.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Run this script to re-define the DDL structure of 'bronze' Tables</a:t>
            </a:r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3BB520-FAEA-4441-A644-335ECA38806A}"/>
              </a:ext>
            </a:extLst>
          </p:cNvPr>
          <p:cNvSpPr txBox="1"/>
          <p:nvPr/>
        </p:nvSpPr>
        <p:spPr>
          <a:xfrm>
            <a:off x="1828800" y="4889565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crm_cust_info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03EA8F1-7C04-43E2-B95C-687B5AFB00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6" t="30675" r="33885" b="53542"/>
          <a:stretch/>
        </p:blipFill>
        <p:spPr>
          <a:xfrm>
            <a:off x="6394304" y="5426322"/>
            <a:ext cx="5745714" cy="39081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36BD713-A9D6-47E3-804C-67159819BC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8" t="50000" r="47274" b="35926"/>
          <a:stretch/>
        </p:blipFill>
        <p:spPr>
          <a:xfrm>
            <a:off x="12466446" y="5426322"/>
            <a:ext cx="4830953" cy="389387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C8DD6F2-FAC8-432C-89DD-BF09474561D3}"/>
              </a:ext>
            </a:extLst>
          </p:cNvPr>
          <p:cNvSpPr txBox="1"/>
          <p:nvPr/>
        </p:nvSpPr>
        <p:spPr>
          <a:xfrm>
            <a:off x="7666532" y="4848448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crm_prd_info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EE6D6D-CEF7-41CA-88EA-17925272BDB5}"/>
              </a:ext>
            </a:extLst>
          </p:cNvPr>
          <p:cNvSpPr txBox="1"/>
          <p:nvPr/>
        </p:nvSpPr>
        <p:spPr>
          <a:xfrm>
            <a:off x="13289166" y="4848447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crm_sales_details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>
            <a:extLst>
              <a:ext uri="{FF2B5EF4-FFF2-40B4-BE49-F238E27FC236}">
                <a16:creationId xmlns:a16="http://schemas.microsoft.com/office/drawing/2014/main" id="{B06C1FF0-B5B3-4C51-868D-F66E4B6D6A9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760AAABF-A0B6-4808-A038-C298ACAB048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Bronze Layer</a:t>
            </a: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48E120CC-547E-4DCD-BA94-A192108769FC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Ingestion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0513F37-76C5-4497-A6AA-6AC8D2C4C9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63358" r="34386" b="26081"/>
          <a:stretch/>
        </p:blipFill>
        <p:spPr>
          <a:xfrm>
            <a:off x="381000" y="5311898"/>
            <a:ext cx="5943600" cy="2707757"/>
          </a:xfrm>
          <a:prstGeom prst="rect">
            <a:avLst/>
          </a:prstGeom>
        </p:spPr>
      </p:pic>
      <p:grpSp>
        <p:nvGrpSpPr>
          <p:cNvPr id="34" name="Group 36">
            <a:extLst>
              <a:ext uri="{FF2B5EF4-FFF2-40B4-BE49-F238E27FC236}">
                <a16:creationId xmlns:a16="http://schemas.microsoft.com/office/drawing/2014/main" id="{52DAA92A-FD9E-43C5-8020-A236560609B5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53BDA5B7-D8E4-4DF8-AF5E-051CC40B6E9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763DF967-F145-480E-9586-D190B7167C31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B3BB520-FAEA-4441-A644-335ECA38806A}"/>
              </a:ext>
            </a:extLst>
          </p:cNvPr>
          <p:cNvSpPr txBox="1"/>
          <p:nvPr/>
        </p:nvSpPr>
        <p:spPr>
          <a:xfrm>
            <a:off x="1900646" y="4116454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erp_loc_a101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03EA8F1-7C04-43E2-B95C-687B5AFB00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73542" r="34159" b="14706"/>
          <a:stretch/>
        </p:blipFill>
        <p:spPr>
          <a:xfrm>
            <a:off x="6778030" y="5293237"/>
            <a:ext cx="5328069" cy="27264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36BD713-A9D6-47E3-804C-67159819BC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4" t="84748" r="32642" b="2950"/>
          <a:stretch/>
        </p:blipFill>
        <p:spPr>
          <a:xfrm>
            <a:off x="12649200" y="5311898"/>
            <a:ext cx="5214389" cy="272732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C8DD6F2-FAC8-432C-89DD-BF09474561D3}"/>
              </a:ext>
            </a:extLst>
          </p:cNvPr>
          <p:cNvSpPr txBox="1"/>
          <p:nvPr/>
        </p:nvSpPr>
        <p:spPr>
          <a:xfrm>
            <a:off x="7844246" y="4075337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erp_CUST_AZ12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EE6D6D-CEF7-41CA-88EA-17925272BDB5}"/>
              </a:ext>
            </a:extLst>
          </p:cNvPr>
          <p:cNvSpPr txBox="1"/>
          <p:nvPr/>
        </p:nvSpPr>
        <p:spPr>
          <a:xfrm>
            <a:off x="13470454" y="4075336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erp_px_cat_g1v2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358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2054482" y="4653212"/>
            <a:ext cx="8679644" cy="42552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87"/>
              </a:lnSpc>
            </a:pPr>
            <a:endParaRPr/>
          </a:p>
        </p:txBody>
      </p:sp>
      <p:sp>
        <p:nvSpPr>
          <p:cNvPr id="29" name="Freeform 2">
            <a:extLst>
              <a:ext uri="{FF2B5EF4-FFF2-40B4-BE49-F238E27FC236}">
                <a16:creationId xmlns:a16="http://schemas.microsoft.com/office/drawing/2014/main" id="{B06C1FF0-B5B3-4C51-868D-F66E4B6D6A9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760AAABF-A0B6-4808-A038-C298ACAB048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Bronze Layer</a:t>
            </a: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48E120CC-547E-4DCD-BA94-A192108769FC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Validating: Data Completeness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4" name="Group 36">
            <a:extLst>
              <a:ext uri="{FF2B5EF4-FFF2-40B4-BE49-F238E27FC236}">
                <a16:creationId xmlns:a16="http://schemas.microsoft.com/office/drawing/2014/main" id="{52DAA92A-FD9E-43C5-8020-A236560609B5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53BDA5B7-D8E4-4DF8-AF5E-051CC40B6E9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763DF967-F145-480E-9586-D190B7167C31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4915B68-DE82-4478-BC59-D5B8BCFA9911}"/>
              </a:ext>
            </a:extLst>
          </p:cNvPr>
          <p:cNvSpPr txBox="1"/>
          <p:nvPr/>
        </p:nvSpPr>
        <p:spPr>
          <a:xfrm>
            <a:off x="338661" y="1934433"/>
            <a:ext cx="17530239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Processing Load Bronze Script: Loads data into the 'bronze' schema from external CSV files.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It performs the following actions: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- Truncates the bronze tables before loading data.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- Uses the `BULK INSERT` command to load data from csv Files to bronze tables.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3BB520-FAEA-4441-A644-335ECA38806A}"/>
              </a:ext>
            </a:extLst>
          </p:cNvPr>
          <p:cNvSpPr txBox="1"/>
          <p:nvPr/>
        </p:nvSpPr>
        <p:spPr>
          <a:xfrm>
            <a:off x="1377154" y="4941906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crm_cust_info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8DD6F2-FAC8-432C-89DD-BF09474561D3}"/>
              </a:ext>
            </a:extLst>
          </p:cNvPr>
          <p:cNvSpPr txBox="1"/>
          <p:nvPr/>
        </p:nvSpPr>
        <p:spPr>
          <a:xfrm>
            <a:off x="8064138" y="4914900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crm_prd_info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EE6D6D-CEF7-41CA-88EA-17925272BDB5}"/>
              </a:ext>
            </a:extLst>
          </p:cNvPr>
          <p:cNvSpPr txBox="1"/>
          <p:nvPr/>
        </p:nvSpPr>
        <p:spPr>
          <a:xfrm>
            <a:off x="13289166" y="4848447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crm_sales_details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8BD21-B5E7-4C51-96A1-B9DF6B5806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24653" r="46532" b="68719"/>
          <a:stretch/>
        </p:blipFill>
        <p:spPr>
          <a:xfrm>
            <a:off x="304800" y="5547505"/>
            <a:ext cx="6043961" cy="2611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863C4-1B17-44CB-A941-BDFD80CBB0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34671" r="46428" b="57674"/>
          <a:stretch/>
        </p:blipFill>
        <p:spPr>
          <a:xfrm>
            <a:off x="6622904" y="5532265"/>
            <a:ext cx="5492896" cy="2658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D8C9F-F362-4432-B673-9BE7ECEA77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45597" r="43487" b="47777"/>
          <a:stretch/>
        </p:blipFill>
        <p:spPr>
          <a:xfrm>
            <a:off x="12340630" y="5555125"/>
            <a:ext cx="5656858" cy="26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5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>
            <a:extLst>
              <a:ext uri="{FF2B5EF4-FFF2-40B4-BE49-F238E27FC236}">
                <a16:creationId xmlns:a16="http://schemas.microsoft.com/office/drawing/2014/main" id="{B06C1FF0-B5B3-4C51-868D-F66E4B6D6A9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760AAABF-A0B6-4808-A038-C298ACAB048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Bronze Layer</a:t>
            </a: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48E120CC-547E-4DCD-BA94-A192108769FC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Ingestion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4" name="Group 36">
            <a:extLst>
              <a:ext uri="{FF2B5EF4-FFF2-40B4-BE49-F238E27FC236}">
                <a16:creationId xmlns:a16="http://schemas.microsoft.com/office/drawing/2014/main" id="{52DAA92A-FD9E-43C5-8020-A236560609B5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53BDA5B7-D8E4-4DF8-AF5E-051CC40B6E9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763DF967-F145-480E-9586-D190B7167C31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B3BB520-FAEA-4441-A644-335ECA38806A}"/>
              </a:ext>
            </a:extLst>
          </p:cNvPr>
          <p:cNvSpPr txBox="1"/>
          <p:nvPr/>
        </p:nvSpPr>
        <p:spPr>
          <a:xfrm>
            <a:off x="1900646" y="4116454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erp_loc_a101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8DD6F2-FAC8-432C-89DD-BF09474561D3}"/>
              </a:ext>
            </a:extLst>
          </p:cNvPr>
          <p:cNvSpPr txBox="1"/>
          <p:nvPr/>
        </p:nvSpPr>
        <p:spPr>
          <a:xfrm>
            <a:off x="7467600" y="4075337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erp_CUST_AZ12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EE6D6D-CEF7-41CA-88EA-17925272BDB5}"/>
              </a:ext>
            </a:extLst>
          </p:cNvPr>
          <p:cNvSpPr txBox="1"/>
          <p:nvPr/>
        </p:nvSpPr>
        <p:spPr>
          <a:xfrm>
            <a:off x="13093808" y="4075336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erp_px_cat_g1v2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8AAB0-0D1E-4246-8BB0-EE73181D1C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2" t="58272" r="46230" b="34993"/>
          <a:stretch/>
        </p:blipFill>
        <p:spPr>
          <a:xfrm>
            <a:off x="416923" y="4991100"/>
            <a:ext cx="5484707" cy="312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666FFF-4E0F-431D-9A24-C147114CB6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0" t="68427" r="46799" b="25014"/>
          <a:stretch/>
        </p:blipFill>
        <p:spPr>
          <a:xfrm>
            <a:off x="6248400" y="4975860"/>
            <a:ext cx="5515187" cy="3124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F4157D-2DDE-48FE-B2A7-5AEAC48569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1" t="78506" r="44318" b="14708"/>
          <a:stretch/>
        </p:blipFill>
        <p:spPr>
          <a:xfrm>
            <a:off x="12110357" y="4976519"/>
            <a:ext cx="5688139" cy="31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6"/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8" name="Freeform 2">
            <a:extLst>
              <a:ext uri="{FF2B5EF4-FFF2-40B4-BE49-F238E27FC236}">
                <a16:creationId xmlns:a16="http://schemas.microsoft.com/office/drawing/2014/main" id="{4DE7CFB2-CCA4-4EF2-88F3-13B688D5F17D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9" name="TextBox 39">
            <a:extLst>
              <a:ext uri="{FF2B5EF4-FFF2-40B4-BE49-F238E27FC236}">
                <a16:creationId xmlns:a16="http://schemas.microsoft.com/office/drawing/2014/main" id="{25A1B797-337D-41C2-9E3D-E4571545B4AF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Silver Layer</a:t>
            </a:r>
          </a:p>
        </p:txBody>
      </p:sp>
      <p:sp>
        <p:nvSpPr>
          <p:cNvPr id="60" name="TextBox 40">
            <a:extLst>
              <a:ext uri="{FF2B5EF4-FFF2-40B4-BE49-F238E27FC236}">
                <a16:creationId xmlns:a16="http://schemas.microsoft.com/office/drawing/2014/main" id="{EA56873B-E5E1-4893-A9B0-97F4924A28B6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Analyzing: Source Systems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3D405E6-A2DC-4D19-B73E-619640A90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0" y="1943100"/>
            <a:ext cx="14664260" cy="80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5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Silver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Cleansing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7C7114C-67EB-45E1-B76E-B597CD74E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14486" r="34826" b="70334"/>
          <a:stretch/>
        </p:blipFill>
        <p:spPr>
          <a:xfrm>
            <a:off x="838200" y="5163940"/>
            <a:ext cx="5169736" cy="36619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16629A-1A76-43B2-9D7A-D53702814C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29652" r="35142" b="54448"/>
          <a:stretch/>
        </p:blipFill>
        <p:spPr>
          <a:xfrm>
            <a:off x="6720840" y="5143500"/>
            <a:ext cx="5013960" cy="37202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0A0151A-0711-43DB-A1EA-3C4FCEF0C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45841" r="30033" b="37097"/>
          <a:stretch/>
        </p:blipFill>
        <p:spPr>
          <a:xfrm>
            <a:off x="12437766" y="5144551"/>
            <a:ext cx="5012034" cy="36782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96AAC9A-004C-458A-B28A-E153BFD75F9E}"/>
              </a:ext>
            </a:extLst>
          </p:cNvPr>
          <p:cNvSpPr txBox="1"/>
          <p:nvPr/>
        </p:nvSpPr>
        <p:spPr>
          <a:xfrm>
            <a:off x="292942" y="2019300"/>
            <a:ext cx="9716122" cy="224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This script creates tables in the 'silver' schema, dropping existing tables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if they already exist.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Run this script to re-define the DDL structure of 'bronze' Tables</a:t>
            </a:r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7D7D56-1735-4352-920E-C07F4FB35CDD}"/>
              </a:ext>
            </a:extLst>
          </p:cNvPr>
          <p:cNvSpPr txBox="1"/>
          <p:nvPr/>
        </p:nvSpPr>
        <p:spPr>
          <a:xfrm>
            <a:off x="1920826" y="4485134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crm_cust_info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A66259-9746-4142-A2C2-48EC41E9333D}"/>
              </a:ext>
            </a:extLst>
          </p:cNvPr>
          <p:cNvSpPr txBox="1"/>
          <p:nvPr/>
        </p:nvSpPr>
        <p:spPr>
          <a:xfrm>
            <a:off x="7848600" y="4458128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crm_prd_info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F3EE94-89DF-4FBA-AF65-5A3438A369AC}"/>
              </a:ext>
            </a:extLst>
          </p:cNvPr>
          <p:cNvSpPr txBox="1"/>
          <p:nvPr/>
        </p:nvSpPr>
        <p:spPr>
          <a:xfrm>
            <a:off x="13258800" y="4391675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crm_sales_details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Silver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Cleansing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7C7114C-67EB-45E1-B76E-B597CD74E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6" t="63176" r="34478" b="26717"/>
          <a:stretch/>
        </p:blipFill>
        <p:spPr>
          <a:xfrm>
            <a:off x="838200" y="5753100"/>
            <a:ext cx="5654458" cy="26670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16629A-1A76-43B2-9D7A-D53702814C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73603" r="34820" b="14999"/>
          <a:stretch/>
        </p:blipFill>
        <p:spPr>
          <a:xfrm>
            <a:off x="7010400" y="5753100"/>
            <a:ext cx="5012034" cy="26670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0A0151A-0711-43DB-A1EA-3C4FCEF0C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85117" r="31316" b="2091"/>
          <a:stretch/>
        </p:blipFill>
        <p:spPr>
          <a:xfrm>
            <a:off x="12437766" y="5753100"/>
            <a:ext cx="4707234" cy="2661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7967DB-49CF-436B-951A-D62D621E0906}"/>
              </a:ext>
            </a:extLst>
          </p:cNvPr>
          <p:cNvSpPr txBox="1"/>
          <p:nvPr/>
        </p:nvSpPr>
        <p:spPr>
          <a:xfrm>
            <a:off x="1900646" y="4116454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erp_loc_a101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4B3E02-4199-4A15-A535-2022A968ED13}"/>
              </a:ext>
            </a:extLst>
          </p:cNvPr>
          <p:cNvSpPr txBox="1"/>
          <p:nvPr/>
        </p:nvSpPr>
        <p:spPr>
          <a:xfrm>
            <a:off x="7467600" y="4075337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erp_CUST_AZ12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84870-E701-43D4-AD58-E7D7B65D78FD}"/>
              </a:ext>
            </a:extLst>
          </p:cNvPr>
          <p:cNvSpPr txBox="1"/>
          <p:nvPr/>
        </p:nvSpPr>
        <p:spPr>
          <a:xfrm>
            <a:off x="13093808" y="4075336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erp_px_cat_g1v2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7175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Silver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Cleansing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6AAC9A-004C-458A-B28A-E153BFD75F9E}"/>
              </a:ext>
            </a:extLst>
          </p:cNvPr>
          <p:cNvSpPr txBox="1"/>
          <p:nvPr/>
        </p:nvSpPr>
        <p:spPr>
          <a:xfrm>
            <a:off x="292942" y="2019300"/>
            <a:ext cx="97161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This stored procedure performs the ETL (Extract, Transform, Load) process to 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    populate the 'silver' schema tables from the 'bronze' schema.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Actions Performed: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- Truncates Silver tables.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- Inserts transformed and cleansed data from Bronze into Silver tables.</a:t>
            </a:r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7D7D56-1735-4352-920E-C07F4FB35CDD}"/>
              </a:ext>
            </a:extLst>
          </p:cNvPr>
          <p:cNvSpPr txBox="1"/>
          <p:nvPr/>
        </p:nvSpPr>
        <p:spPr>
          <a:xfrm>
            <a:off x="1524000" y="4686300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crm_cust_info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A66259-9746-4142-A2C2-48EC41E9333D}"/>
              </a:ext>
            </a:extLst>
          </p:cNvPr>
          <p:cNvSpPr txBox="1"/>
          <p:nvPr/>
        </p:nvSpPr>
        <p:spPr>
          <a:xfrm>
            <a:off x="7848600" y="4762500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crm_prd_info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F3EE94-89DF-4FBA-AF65-5A3438A369AC}"/>
              </a:ext>
            </a:extLst>
          </p:cNvPr>
          <p:cNvSpPr txBox="1"/>
          <p:nvPr/>
        </p:nvSpPr>
        <p:spPr>
          <a:xfrm>
            <a:off x="13258800" y="4762500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crm_sales_details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629CD-0007-447B-8D67-312F0EE23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10001" r="5721" b="6296"/>
          <a:stretch/>
        </p:blipFill>
        <p:spPr>
          <a:xfrm>
            <a:off x="690454" y="5275605"/>
            <a:ext cx="5484749" cy="4804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D10D1-9DE8-4831-BBA1-F997FACE1D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11217" r="6508" b="6296"/>
          <a:stretch/>
        </p:blipFill>
        <p:spPr>
          <a:xfrm>
            <a:off x="6477000" y="5318363"/>
            <a:ext cx="5484748" cy="4831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B19F5-6E77-42BB-B424-62ED1009C2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8171" r="7218" b="4815"/>
          <a:stretch/>
        </p:blipFill>
        <p:spPr>
          <a:xfrm>
            <a:off x="12263545" y="5363783"/>
            <a:ext cx="5430809" cy="47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0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Silver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Cleansing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967DB-49CF-436B-951A-D62D621E0906}"/>
              </a:ext>
            </a:extLst>
          </p:cNvPr>
          <p:cNvSpPr txBox="1"/>
          <p:nvPr/>
        </p:nvSpPr>
        <p:spPr>
          <a:xfrm>
            <a:off x="1828800" y="2898618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erp_loc_a101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4B3E02-4199-4A15-A535-2022A968ED13}"/>
              </a:ext>
            </a:extLst>
          </p:cNvPr>
          <p:cNvSpPr txBox="1"/>
          <p:nvPr/>
        </p:nvSpPr>
        <p:spPr>
          <a:xfrm>
            <a:off x="7395754" y="2857501"/>
            <a:ext cx="305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erp_CUST_AZ12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84870-E701-43D4-AD58-E7D7B65D78FD}"/>
              </a:ext>
            </a:extLst>
          </p:cNvPr>
          <p:cNvSpPr txBox="1"/>
          <p:nvPr/>
        </p:nvSpPr>
        <p:spPr>
          <a:xfrm>
            <a:off x="13021962" y="2857500"/>
            <a:ext cx="329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erp_px_cat_g1v2 Table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4801B-481B-4298-B732-725C72066B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t="12840" r="4870" b="7353"/>
          <a:stretch/>
        </p:blipFill>
        <p:spPr>
          <a:xfrm>
            <a:off x="152400" y="3848100"/>
            <a:ext cx="6138339" cy="5445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D76A2-65B1-459D-811E-75358F21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t="13704" r="6454" b="8171"/>
          <a:stretch/>
        </p:blipFill>
        <p:spPr>
          <a:xfrm>
            <a:off x="6400800" y="3840480"/>
            <a:ext cx="5635935" cy="544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A64A0-0540-4C6B-9827-669EA9B3F6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19373" r="9375" b="11949"/>
          <a:stretch/>
        </p:blipFill>
        <p:spPr>
          <a:xfrm>
            <a:off x="12162036" y="3840480"/>
            <a:ext cx="5821164" cy="544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0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00" y="594198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C478D22-F957-47D6-9642-CF7BA6D1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4" y="1356019"/>
            <a:ext cx="17494771" cy="85590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6CCF7E4-57E5-49D8-8E4D-8ADAB0B2300A}"/>
              </a:ext>
            </a:extLst>
          </p:cNvPr>
          <p:cNvSpPr txBox="1"/>
          <p:nvPr/>
        </p:nvSpPr>
        <p:spPr>
          <a:xfrm>
            <a:off x="956739" y="461078"/>
            <a:ext cx="2971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</a:rPr>
              <a:t>Data Flow</a:t>
            </a:r>
            <a:endParaRPr lang="ar-EG" sz="4400" b="1" spc="-194" dirty="0">
              <a:solidFill>
                <a:srgbClr val="FFFFFF"/>
              </a:solidFill>
              <a:latin typeface="Arial Bold"/>
              <a:cs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121068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4011154">
            <a:off x="14044924" y="1464134"/>
            <a:ext cx="17403374" cy="18180272"/>
            <a:chOff x="0" y="0"/>
            <a:chExt cx="4583605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54482" y="2262850"/>
            <a:ext cx="5784422" cy="6645580"/>
            <a:chOff x="0" y="0"/>
            <a:chExt cx="812800" cy="9338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933806"/>
            </a:xfrm>
            <a:custGeom>
              <a:avLst/>
              <a:gdLst/>
              <a:ahLst/>
              <a:cxnLst/>
              <a:rect l="l" t="t" r="r" b="b"/>
              <a:pathLst>
                <a:path w="812800" h="933806">
                  <a:moveTo>
                    <a:pt x="65582" y="0"/>
                  </a:moveTo>
                  <a:lnTo>
                    <a:pt x="747218" y="0"/>
                  </a:lnTo>
                  <a:cubicBezTo>
                    <a:pt x="783438" y="0"/>
                    <a:pt x="812800" y="29362"/>
                    <a:pt x="812800" y="65582"/>
                  </a:cubicBezTo>
                  <a:lnTo>
                    <a:pt x="812800" y="868224"/>
                  </a:lnTo>
                  <a:cubicBezTo>
                    <a:pt x="812800" y="885617"/>
                    <a:pt x="805890" y="902298"/>
                    <a:pt x="793591" y="914597"/>
                  </a:cubicBezTo>
                  <a:cubicBezTo>
                    <a:pt x="781292" y="926896"/>
                    <a:pt x="764611" y="933806"/>
                    <a:pt x="747218" y="933806"/>
                  </a:cubicBezTo>
                  <a:lnTo>
                    <a:pt x="65582" y="933806"/>
                  </a:lnTo>
                  <a:cubicBezTo>
                    <a:pt x="29362" y="933806"/>
                    <a:pt x="0" y="904444"/>
                    <a:pt x="0" y="868224"/>
                  </a:cubicBezTo>
                  <a:lnTo>
                    <a:pt x="0" y="65582"/>
                  </a:lnTo>
                  <a:cubicBezTo>
                    <a:pt x="0" y="29362"/>
                    <a:pt x="29362" y="0"/>
                    <a:pt x="65582" y="0"/>
                  </a:cubicBezTo>
                  <a:close/>
                </a:path>
              </a:pathLst>
            </a:custGeom>
            <a:blipFill>
              <a:blip r:embed="rId4"/>
              <a:stretch>
                <a:fillRect l="-36219" r="-3621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054482" y="4949018"/>
            <a:ext cx="5784422" cy="3959411"/>
            <a:chOff x="0" y="0"/>
            <a:chExt cx="1523469" cy="10428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3469" cy="1042808"/>
            </a:xfrm>
            <a:custGeom>
              <a:avLst/>
              <a:gdLst/>
              <a:ahLst/>
              <a:cxnLst/>
              <a:rect l="l" t="t" r="r" b="b"/>
              <a:pathLst>
                <a:path w="1523469" h="1042808">
                  <a:moveTo>
                    <a:pt x="68259" y="0"/>
                  </a:moveTo>
                  <a:lnTo>
                    <a:pt x="1455210" y="0"/>
                  </a:lnTo>
                  <a:cubicBezTo>
                    <a:pt x="1473314" y="0"/>
                    <a:pt x="1490675" y="7192"/>
                    <a:pt x="1503476" y="19993"/>
                  </a:cubicBezTo>
                  <a:cubicBezTo>
                    <a:pt x="1516278" y="32794"/>
                    <a:pt x="1523469" y="50155"/>
                    <a:pt x="1523469" y="68259"/>
                  </a:cubicBezTo>
                  <a:lnTo>
                    <a:pt x="1523469" y="974549"/>
                  </a:lnTo>
                  <a:cubicBezTo>
                    <a:pt x="1523469" y="1012247"/>
                    <a:pt x="1492908" y="1042808"/>
                    <a:pt x="1455210" y="1042808"/>
                  </a:cubicBezTo>
                  <a:lnTo>
                    <a:pt x="68259" y="1042808"/>
                  </a:lnTo>
                  <a:cubicBezTo>
                    <a:pt x="50155" y="1042808"/>
                    <a:pt x="32794" y="1035616"/>
                    <a:pt x="19993" y="1022815"/>
                  </a:cubicBezTo>
                  <a:cubicBezTo>
                    <a:pt x="7192" y="1010014"/>
                    <a:pt x="0" y="992652"/>
                    <a:pt x="0" y="974549"/>
                  </a:cubicBezTo>
                  <a:lnTo>
                    <a:pt x="0" y="68259"/>
                  </a:lnTo>
                  <a:cubicBezTo>
                    <a:pt x="0" y="30561"/>
                    <a:pt x="30561" y="0"/>
                    <a:pt x="682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57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523469" cy="1023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20150" y="2324100"/>
            <a:ext cx="5434050" cy="705218"/>
            <a:chOff x="0" y="0"/>
            <a:chExt cx="1417549" cy="1839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20150" y="3315197"/>
            <a:ext cx="5434050" cy="705218"/>
            <a:chOff x="0" y="0"/>
            <a:chExt cx="1417549" cy="1839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20150" y="4305050"/>
            <a:ext cx="5434050" cy="705218"/>
            <a:chOff x="0" y="0"/>
            <a:chExt cx="1417549" cy="1839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20150" y="5294903"/>
            <a:ext cx="5434050" cy="705218"/>
            <a:chOff x="0" y="0"/>
            <a:chExt cx="1417549" cy="18396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120150" y="6284756"/>
            <a:ext cx="5434050" cy="705218"/>
            <a:chOff x="0" y="0"/>
            <a:chExt cx="1417549" cy="18396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20150" y="7274608"/>
            <a:ext cx="5434050" cy="705218"/>
            <a:chOff x="0" y="0"/>
            <a:chExt cx="1417549" cy="18396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610628" y="2576871"/>
            <a:ext cx="3088392" cy="25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Requirements Analysis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10628" y="3567968"/>
            <a:ext cx="3495772" cy="254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Design Data Architecture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670283" y="6589357"/>
            <a:ext cx="4238502" cy="164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6"/>
              </a:lnSpc>
            </a:pPr>
            <a:r>
              <a:rPr lang="en-US" sz="7280" b="1" spc="-116" dirty="0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Table of</a:t>
            </a:r>
          </a:p>
          <a:p>
            <a:pPr algn="l">
              <a:lnSpc>
                <a:spcPts val="6406"/>
              </a:lnSpc>
            </a:pPr>
            <a:r>
              <a:rPr lang="en-US" sz="7280" b="1" spc="-116" dirty="0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Content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10628" y="4557821"/>
            <a:ext cx="3088392" cy="25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Project Initialization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10628" y="5547674"/>
            <a:ext cx="3088392" cy="25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Build Bronze Layer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10628" y="6537526"/>
            <a:ext cx="3088392" cy="25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Build Silver Layer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10628" y="7527379"/>
            <a:ext cx="3088392" cy="25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  <a:sym typeface="Arial"/>
              </a:rPr>
              <a:t>Build Gold Layer</a:t>
            </a:r>
          </a:p>
        </p:txBody>
      </p:sp>
      <p:grpSp>
        <p:nvGrpSpPr>
          <p:cNvPr id="47" name="Group 29">
            <a:extLst>
              <a:ext uri="{FF2B5EF4-FFF2-40B4-BE49-F238E27FC236}">
                <a16:creationId xmlns:a16="http://schemas.microsoft.com/office/drawing/2014/main" id="{6E93C11C-A75D-411F-A24D-C8BBF53B01F4}"/>
              </a:ext>
            </a:extLst>
          </p:cNvPr>
          <p:cNvGrpSpPr/>
          <p:nvPr/>
        </p:nvGrpSpPr>
        <p:grpSpPr>
          <a:xfrm>
            <a:off x="9145473" y="8208073"/>
            <a:ext cx="5434050" cy="705218"/>
            <a:chOff x="0" y="0"/>
            <a:chExt cx="1417549" cy="183966"/>
          </a:xfrm>
        </p:grpSpPr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131BC2D3-984A-42C3-A5A6-5E981308E6BF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9" name="TextBox 31">
              <a:extLst>
                <a:ext uri="{FF2B5EF4-FFF2-40B4-BE49-F238E27FC236}">
                  <a16:creationId xmlns:a16="http://schemas.microsoft.com/office/drawing/2014/main" id="{7B818182-7729-4B59-989B-B04C8CD0AABB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0" name="TextBox 45">
            <a:extLst>
              <a:ext uri="{FF2B5EF4-FFF2-40B4-BE49-F238E27FC236}">
                <a16:creationId xmlns:a16="http://schemas.microsoft.com/office/drawing/2014/main" id="{07976CC1-DB96-47EA-86F1-D87388A6B218}"/>
              </a:ext>
            </a:extLst>
          </p:cNvPr>
          <p:cNvSpPr txBox="1"/>
          <p:nvPr/>
        </p:nvSpPr>
        <p:spPr>
          <a:xfrm>
            <a:off x="9635951" y="8460844"/>
            <a:ext cx="3088392" cy="25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Analytics &amp; Reporting</a:t>
            </a:r>
            <a:endParaRPr lang="en-US" sz="2400" b="1" dirty="0">
              <a:solidFill>
                <a:srgbClr val="F0F6FC"/>
              </a:solidFill>
              <a:latin typeface="-apple-system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Analyzing: Explore Business Objects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6AAC9A-004C-458A-B28A-E153BFD75F9E}"/>
              </a:ext>
            </a:extLst>
          </p:cNvPr>
          <p:cNvSpPr txBox="1"/>
          <p:nvPr/>
        </p:nvSpPr>
        <p:spPr>
          <a:xfrm>
            <a:off x="647078" y="3390900"/>
            <a:ext cx="97161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0" dirty="0">
                <a:solidFill>
                  <a:srgbClr val="F0F6FC"/>
                </a:solidFill>
                <a:effectLst/>
                <a:latin typeface="-apple-system"/>
              </a:rPr>
              <a:t>Create SQL-driven analytics to uncover valuable insights into:</a:t>
            </a:r>
          </a:p>
          <a:p>
            <a:pPr marL="854075" indent="-3365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0F6FC"/>
                </a:solidFill>
                <a:effectLst/>
                <a:latin typeface="-apple-system"/>
              </a:rPr>
              <a:t>Customer Behavior</a:t>
            </a:r>
          </a:p>
          <a:p>
            <a:pPr marL="854075" indent="-3365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0F6FC"/>
                </a:solidFill>
                <a:effectLst/>
                <a:latin typeface="-apple-system"/>
              </a:rPr>
              <a:t>Product Performance</a:t>
            </a:r>
          </a:p>
          <a:p>
            <a:pPr marL="854075" indent="-3365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0F6FC"/>
                </a:solidFill>
                <a:effectLst/>
                <a:latin typeface="-apple-system"/>
              </a:rPr>
              <a:t>Sales Trends</a:t>
            </a:r>
          </a:p>
          <a:p>
            <a:endParaRPr lang="en-US" sz="24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37CDB-BCC8-4124-AEA2-E92D5244F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33909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Integration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BA2A5-6BA4-4280-99F8-B8109A0FDCC0}"/>
              </a:ext>
            </a:extLst>
          </p:cNvPr>
          <p:cNvSpPr txBox="1"/>
          <p:nvPr/>
        </p:nvSpPr>
        <p:spPr>
          <a:xfrm>
            <a:off x="588430" y="2144952"/>
            <a:ext cx="107653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    This script creates views for the Gold layer in the data warehouse. 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    The Gold layer represents the final dimension and fact tables (Star Schema)</a:t>
            </a:r>
          </a:p>
          <a:p>
            <a:endParaRPr lang="ar-EG" sz="2400" dirty="0">
              <a:solidFill>
                <a:srgbClr val="F0F6FC"/>
              </a:solidFill>
              <a:latin typeface="-apple-system"/>
            </a:endParaRP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 Each view performs transformations and combines data from the Silver layer </a:t>
            </a:r>
          </a:p>
          <a:p>
            <a:r>
              <a:rPr lang="en-US" sz="2400" dirty="0">
                <a:solidFill>
                  <a:srgbClr val="F0F6FC"/>
                </a:solidFill>
                <a:latin typeface="-apple-system"/>
              </a:rPr>
              <a:t>    to produce a clean, enriched, and business-ready dataset.</a:t>
            </a:r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339BE-3DF5-4148-B6C0-184B06733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22567" r="6440" b="52926"/>
          <a:stretch/>
        </p:blipFill>
        <p:spPr>
          <a:xfrm>
            <a:off x="838200" y="5151120"/>
            <a:ext cx="7467600" cy="484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4B66FE-FA91-4180-B7DE-D91D3D982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t="50499" r="6171" b="27143"/>
          <a:stretch/>
        </p:blipFill>
        <p:spPr>
          <a:xfrm>
            <a:off x="8915400" y="5143500"/>
            <a:ext cx="8185271" cy="4844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6163BF-7E94-47C0-B45D-FBDF7ACF1BBC}"/>
              </a:ext>
            </a:extLst>
          </p:cNvPr>
          <p:cNvSpPr txBox="1"/>
          <p:nvPr/>
        </p:nvSpPr>
        <p:spPr>
          <a:xfrm>
            <a:off x="2819400" y="4564839"/>
            <a:ext cx="2492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Dim_Customers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ABE71-D37E-4E2F-8070-11973C12ADE6}"/>
              </a:ext>
            </a:extLst>
          </p:cNvPr>
          <p:cNvSpPr txBox="1"/>
          <p:nvPr/>
        </p:nvSpPr>
        <p:spPr>
          <a:xfrm>
            <a:off x="11658600" y="4529435"/>
            <a:ext cx="2182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Dim_Products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12157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838200" y="1550765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Coding: Data Integration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4B66FE-FA91-4180-B7DE-D91D3D982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t="75698" r="43379" b="3707"/>
          <a:stretch/>
        </p:blipFill>
        <p:spPr>
          <a:xfrm>
            <a:off x="4495800" y="2745004"/>
            <a:ext cx="7612995" cy="73514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7ABE71-D37E-4E2F-8070-11973C12ADE6}"/>
              </a:ext>
            </a:extLst>
          </p:cNvPr>
          <p:cNvSpPr txBox="1"/>
          <p:nvPr/>
        </p:nvSpPr>
        <p:spPr>
          <a:xfrm>
            <a:off x="6951930" y="2091035"/>
            <a:ext cx="2182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Fact Sales</a:t>
            </a:r>
            <a:endParaRPr lang="ar-EG" sz="2400" b="1" dirty="0">
              <a:solidFill>
                <a:srgbClr val="FFFF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87035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838200" y="1550765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Data Model of Star Schema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CAFCF-141E-4E15-BCCA-37007C6E6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98" y="1943100"/>
            <a:ext cx="13852866" cy="80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10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838200" y="1550765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Data Catalog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8D64B-6368-41B1-BD35-ADE723FB9F56}"/>
              </a:ext>
            </a:extLst>
          </p:cNvPr>
          <p:cNvSpPr txBox="1"/>
          <p:nvPr/>
        </p:nvSpPr>
        <p:spPr>
          <a:xfrm>
            <a:off x="685800" y="2080308"/>
            <a:ext cx="13106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Gold Layer is the business-level data representation, structured to support analytical and reporting use cases. It consists of dimension tables and fact tables for specific business metrics</a:t>
            </a:r>
            <a:endParaRPr lang="ar-EG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8CD05C-DA78-4CD6-8CD5-AD51697F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57908"/>
              </p:ext>
            </p:extLst>
          </p:nvPr>
        </p:nvGraphicFramePr>
        <p:xfrm>
          <a:off x="701040" y="4229100"/>
          <a:ext cx="16383001" cy="566928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566012">
                  <a:extLst>
                    <a:ext uri="{9D8B030D-6E8A-4147-A177-3AD203B41FA5}">
                      <a16:colId xmlns:a16="http://schemas.microsoft.com/office/drawing/2014/main" val="250219050"/>
                    </a:ext>
                  </a:extLst>
                </a:gridCol>
                <a:gridCol w="2234588">
                  <a:extLst>
                    <a:ext uri="{9D8B030D-6E8A-4147-A177-3AD203B41FA5}">
                      <a16:colId xmlns:a16="http://schemas.microsoft.com/office/drawing/2014/main" val="879072301"/>
                    </a:ext>
                  </a:extLst>
                </a:gridCol>
                <a:gridCol w="11582401">
                  <a:extLst>
                    <a:ext uri="{9D8B030D-6E8A-4147-A177-3AD203B41FA5}">
                      <a16:colId xmlns:a16="http://schemas.microsoft.com/office/drawing/2014/main" val="598472824"/>
                    </a:ext>
                  </a:extLst>
                </a:gridCol>
              </a:tblGrid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76978"/>
                  </a:ext>
                </a:extLst>
              </a:tr>
              <a:tr h="6197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customer_key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INT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Surrogate key uniquely identifying each customer record in the dimension table.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782883"/>
                  </a:ext>
                </a:extLst>
              </a:tr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customer_id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INT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Unique numerical identifier assigned to each customer.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761206"/>
                  </a:ext>
                </a:extLst>
              </a:tr>
              <a:tr h="6197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customer_number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NVARCHAR(50)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Alphanumeric identifier representing the customer, used for tracking and referencing.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877177"/>
                  </a:ext>
                </a:extLst>
              </a:tr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first_name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NVARCHAR(50)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customer's first name, as recorded in the system.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035829"/>
                  </a:ext>
                </a:extLst>
              </a:tr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last_name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NVARCHAR(50)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customer's last name or family name.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936074"/>
                  </a:ext>
                </a:extLst>
              </a:tr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NVARCHAR(50)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country of residence for the customer (e.g., 'Australia').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23592"/>
                  </a:ext>
                </a:extLst>
              </a:tr>
              <a:tr h="6197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marital_status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NVARCHAR(50)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marital status of the customer (e.g., 'Married', 'Single').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533860"/>
                  </a:ext>
                </a:extLst>
              </a:tr>
              <a:tr h="42840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NVARCHAR(50)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gender of the customer (e.g., 'Male', 'Female', 'n/a').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497129"/>
                  </a:ext>
                </a:extLst>
              </a:tr>
              <a:tr h="6197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birthdate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DATE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date of birth of the customer, formatted as YYYY-MM-DD (e.g., 1971-10-06).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977344"/>
                  </a:ext>
                </a:extLst>
              </a:tr>
              <a:tr h="61977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create_date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</a:rPr>
                        <a:t>DATE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</a:rPr>
                        <a:t>The date and time when the customer record was created in the system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126" marR="6412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9481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BFC15E-B918-42CF-8258-FF595B93978D}"/>
              </a:ext>
            </a:extLst>
          </p:cNvPr>
          <p:cNvSpPr txBox="1"/>
          <p:nvPr/>
        </p:nvSpPr>
        <p:spPr>
          <a:xfrm>
            <a:off x="701040" y="3008806"/>
            <a:ext cx="12591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</a:rPr>
              <a:t>gold.dim_customers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Purpose: Stores customer details enriched with demographic and geographic data. </a:t>
            </a:r>
            <a:endParaRPr lang="ar-E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769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838200" y="1550765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Data Catalog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FC15E-B918-42CF-8258-FF595B93978D}"/>
              </a:ext>
            </a:extLst>
          </p:cNvPr>
          <p:cNvSpPr txBox="1"/>
          <p:nvPr/>
        </p:nvSpPr>
        <p:spPr>
          <a:xfrm>
            <a:off x="685800" y="2033162"/>
            <a:ext cx="12591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</a:rPr>
              <a:t>gold.dim_products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Purpose: Provides information about the products and their attributes.</a:t>
            </a:r>
            <a:endParaRPr lang="ar-EG" sz="28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941DDD-9E86-4BA7-A7E2-F4FB6722B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947424"/>
              </p:ext>
            </p:extLst>
          </p:nvPr>
        </p:nvGraphicFramePr>
        <p:xfrm>
          <a:off x="685800" y="3162300"/>
          <a:ext cx="16687800" cy="650605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523772">
                  <a:extLst>
                    <a:ext uri="{9D8B030D-6E8A-4147-A177-3AD203B41FA5}">
                      <a16:colId xmlns:a16="http://schemas.microsoft.com/office/drawing/2014/main" val="4292658725"/>
                    </a:ext>
                  </a:extLst>
                </a:gridCol>
                <a:gridCol w="2200628">
                  <a:extLst>
                    <a:ext uri="{9D8B030D-6E8A-4147-A177-3AD203B41FA5}">
                      <a16:colId xmlns:a16="http://schemas.microsoft.com/office/drawing/2014/main" val="375256231"/>
                    </a:ext>
                  </a:extLst>
                </a:gridCol>
                <a:gridCol w="11963400">
                  <a:extLst>
                    <a:ext uri="{9D8B030D-6E8A-4147-A177-3AD203B41FA5}">
                      <a16:colId xmlns:a16="http://schemas.microsoft.com/office/drawing/2014/main" val="1178752483"/>
                    </a:ext>
                  </a:extLst>
                </a:gridCol>
              </a:tblGrid>
              <a:tr h="372647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413269"/>
                  </a:ext>
                </a:extLst>
              </a:tr>
              <a:tr h="68280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product_key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Surrogate key uniquely identifying each product record in the product dimension table.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413111"/>
                  </a:ext>
                </a:extLst>
              </a:tr>
              <a:tr h="37264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product_id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A unique identifier assigned to the product for internal tracking and referencing.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77442"/>
                  </a:ext>
                </a:extLst>
              </a:tr>
              <a:tr h="76256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product_number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A structured alphanumeric code representing the product, often used for categorization or inventory.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051234"/>
                  </a:ext>
                </a:extLst>
              </a:tr>
              <a:tr h="37264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product_name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Descriptive name of the product, including key details such as type, color, and size.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706582"/>
                  </a:ext>
                </a:extLst>
              </a:tr>
              <a:tr h="37264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category_id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A unique identifier for the product's category, linking to its high-level classification.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892435"/>
                  </a:ext>
                </a:extLst>
              </a:tr>
              <a:tr h="68280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category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broader classification of the product (e.g., Bikes, Components) to group related items.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23231"/>
                  </a:ext>
                </a:extLst>
              </a:tr>
              <a:tr h="68280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subcategory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A more detailed classification of the product within the category, such as product type.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210021"/>
                  </a:ext>
                </a:extLst>
              </a:tr>
              <a:tr h="76256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Maintenance</a:t>
                      </a:r>
                      <a:b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_required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Indicates whether the product requires maintenance (e.g., 'Yes', 'No').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480537"/>
                  </a:ext>
                </a:extLst>
              </a:tr>
              <a:tr h="37264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cost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cost or base price of the product, measured in monetary units.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659350"/>
                  </a:ext>
                </a:extLst>
              </a:tr>
              <a:tr h="68280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product_line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specific product line or series to which the product belongs (e.g., Road, Mountain).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63809"/>
                  </a:ext>
                </a:extLst>
              </a:tr>
              <a:tr h="37264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start_date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DATE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date when the product became available for sale or use, stored in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001" marR="470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892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80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Gold Layer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8E3F501A-A64F-49D2-AC31-BE96466039F4}"/>
              </a:ext>
            </a:extLst>
          </p:cNvPr>
          <p:cNvSpPr txBox="1"/>
          <p:nvPr/>
        </p:nvSpPr>
        <p:spPr>
          <a:xfrm>
            <a:off x="838200" y="1550765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Data Catalog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FC15E-B918-42CF-8258-FF595B93978D}"/>
              </a:ext>
            </a:extLst>
          </p:cNvPr>
          <p:cNvSpPr txBox="1"/>
          <p:nvPr/>
        </p:nvSpPr>
        <p:spPr>
          <a:xfrm>
            <a:off x="685800" y="2033162"/>
            <a:ext cx="12591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</a:rPr>
              <a:t>gold.fact_sales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Purpose: Stores transactional sales data for analytical purposes.</a:t>
            </a:r>
            <a:endParaRPr lang="ar-EG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2C231D-7FC3-472B-ABA8-1EA21CAB6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98196"/>
              </p:ext>
            </p:extLst>
          </p:nvPr>
        </p:nvGraphicFramePr>
        <p:xfrm>
          <a:off x="972332" y="3786716"/>
          <a:ext cx="16248868" cy="585258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795016">
                  <a:extLst>
                    <a:ext uri="{9D8B030D-6E8A-4147-A177-3AD203B41FA5}">
                      <a16:colId xmlns:a16="http://schemas.microsoft.com/office/drawing/2014/main" val="3961708275"/>
                    </a:ext>
                  </a:extLst>
                </a:gridCol>
                <a:gridCol w="2354424">
                  <a:extLst>
                    <a:ext uri="{9D8B030D-6E8A-4147-A177-3AD203B41FA5}">
                      <a16:colId xmlns:a16="http://schemas.microsoft.com/office/drawing/2014/main" val="1283675965"/>
                    </a:ext>
                  </a:extLst>
                </a:gridCol>
                <a:gridCol w="11099428">
                  <a:extLst>
                    <a:ext uri="{9D8B030D-6E8A-4147-A177-3AD203B41FA5}">
                      <a16:colId xmlns:a16="http://schemas.microsoft.com/office/drawing/2014/main" val="2127795876"/>
                    </a:ext>
                  </a:extLst>
                </a:gridCol>
              </a:tblGrid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40679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order_number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NVARCHAR(50)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A unique alphanumeric identifier for each sales order (e.g., 'SO54496').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92934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product_key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Surrogate key linking the order to the product dimension table.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82912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customer_key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Surrogate key linking the order to the customer dimension table.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172988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order_date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DATE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date when the order was placed.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408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shipping_date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DATE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date when the order was shipped to the customer.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184969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due_date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DATE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date when the order payment was due.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976418"/>
                  </a:ext>
                </a:extLst>
              </a:tr>
              <a:tr h="73935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</a:rPr>
                        <a:t>sales_amount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total monetary value of the sale for the line item, in whole currency units (e.g., 25).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346705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quantity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number of units of the product ordered for the line item (e.g., 1).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357942"/>
                  </a:ext>
                </a:extLst>
              </a:tr>
              <a:tr h="73935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</a:rPr>
                        <a:t>price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</a:rPr>
                        <a:t>INT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The price per unit of the product for the line item, in whole currency units (e.g., 25).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288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203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</a:rPr>
              <a:t>Analytics &amp; Reporting</a:t>
            </a:r>
            <a:endParaRPr lang="en-US" sz="4400" b="1" spc="-194" dirty="0">
              <a:solidFill>
                <a:srgbClr val="FFFFFF"/>
              </a:solidFill>
              <a:latin typeface="Arial Bold"/>
              <a:cs typeface="Arial Bold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03A68-75F8-4A35-B56D-2C8BB2FE3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2941"/>
            <a:ext cx="15398846" cy="860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45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</a:rPr>
              <a:t>Analytics &amp; Reporting</a:t>
            </a:r>
            <a:endParaRPr lang="en-US" sz="4400" b="1" spc="-194" dirty="0">
              <a:solidFill>
                <a:srgbClr val="FFFFFF"/>
              </a:solidFill>
              <a:latin typeface="Arial Bold"/>
              <a:cs typeface="Arial Bold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0B710-D90D-4435-8FFC-A10B18CF7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09700"/>
            <a:ext cx="14506575" cy="86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29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</a:rPr>
              <a:t>Analytics &amp; Reporting</a:t>
            </a:r>
            <a:endParaRPr lang="en-US" sz="4400" b="1" spc="-194" dirty="0">
              <a:solidFill>
                <a:srgbClr val="FFFFFF"/>
              </a:solidFill>
              <a:latin typeface="Arial Bold"/>
              <a:cs typeface="Arial Bold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1AA7F-79FD-4254-A9F9-D54C95C97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33500"/>
            <a:ext cx="14382750" cy="85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7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061" y="7541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24000" y="1562099"/>
            <a:ext cx="6964686" cy="7879101"/>
            <a:chOff x="0" y="0"/>
            <a:chExt cx="1834320" cy="17502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4320" cy="1750276"/>
            </a:xfrm>
            <a:custGeom>
              <a:avLst/>
              <a:gdLst/>
              <a:ahLst/>
              <a:cxnLst/>
              <a:rect l="l" t="t" r="r" b="b"/>
              <a:pathLst>
                <a:path w="1834320" h="1750276">
                  <a:moveTo>
                    <a:pt x="56691" y="0"/>
                  </a:moveTo>
                  <a:lnTo>
                    <a:pt x="1777629" y="0"/>
                  </a:lnTo>
                  <a:cubicBezTo>
                    <a:pt x="1808939" y="0"/>
                    <a:pt x="1834320" y="25382"/>
                    <a:pt x="1834320" y="56691"/>
                  </a:cubicBezTo>
                  <a:lnTo>
                    <a:pt x="1834320" y="1693585"/>
                  </a:lnTo>
                  <a:cubicBezTo>
                    <a:pt x="1834320" y="1708620"/>
                    <a:pt x="1828348" y="1723040"/>
                    <a:pt x="1817716" y="1733672"/>
                  </a:cubicBezTo>
                  <a:cubicBezTo>
                    <a:pt x="1807084" y="1744303"/>
                    <a:pt x="1792664" y="1750276"/>
                    <a:pt x="1777629" y="1750276"/>
                  </a:cubicBezTo>
                  <a:lnTo>
                    <a:pt x="56691" y="1750276"/>
                  </a:lnTo>
                  <a:cubicBezTo>
                    <a:pt x="41656" y="1750276"/>
                    <a:pt x="27236" y="1744303"/>
                    <a:pt x="16605" y="1733672"/>
                  </a:cubicBezTo>
                  <a:cubicBezTo>
                    <a:pt x="5973" y="1723040"/>
                    <a:pt x="0" y="1708620"/>
                    <a:pt x="0" y="1693585"/>
                  </a:cubicBezTo>
                  <a:lnTo>
                    <a:pt x="0" y="56691"/>
                  </a:lnTo>
                  <a:cubicBezTo>
                    <a:pt x="0" y="41656"/>
                    <a:pt x="5973" y="27236"/>
                    <a:pt x="16605" y="16605"/>
                  </a:cubicBezTo>
                  <a:cubicBezTo>
                    <a:pt x="27236" y="5973"/>
                    <a:pt x="41656" y="0"/>
                    <a:pt x="5669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834320" cy="1731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80032" y="3840232"/>
            <a:ext cx="7848786" cy="989853"/>
            <a:chOff x="0" y="0"/>
            <a:chExt cx="1417549" cy="1839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80032" y="1562100"/>
            <a:ext cx="5434050" cy="2133600"/>
            <a:chOff x="0" y="0"/>
            <a:chExt cx="1417549" cy="6581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7549" cy="658194"/>
            </a:xfrm>
            <a:custGeom>
              <a:avLst/>
              <a:gdLst/>
              <a:ahLst/>
              <a:cxnLst/>
              <a:rect l="l" t="t" r="r" b="b"/>
              <a:pathLst>
                <a:path w="1417549" h="658194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628275"/>
                  </a:lnTo>
                  <a:cubicBezTo>
                    <a:pt x="1417549" y="644799"/>
                    <a:pt x="1404154" y="658194"/>
                    <a:pt x="1387630" y="658194"/>
                  </a:cubicBezTo>
                  <a:lnTo>
                    <a:pt x="29919" y="658194"/>
                  </a:lnTo>
                  <a:cubicBezTo>
                    <a:pt x="13395" y="658194"/>
                    <a:pt x="0" y="644799"/>
                    <a:pt x="0" y="628275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417549" cy="639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50189" y="4048927"/>
            <a:ext cx="734525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Data Sources</a:t>
            </a:r>
            <a: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  <a:t>: Load data from two separate systems (ERP and CRM), provided in CSV format.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0591" y="3104923"/>
            <a:ext cx="6743886" cy="4014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 i="0" dirty="0">
                <a:solidFill>
                  <a:srgbClr val="F0F6FC"/>
                </a:solidFill>
                <a:effectLst/>
                <a:latin typeface="-apple-system"/>
              </a:rPr>
              <a:t>Data Warehouse Development</a:t>
            </a:r>
            <a:br>
              <a:rPr lang="en-US" sz="4800" b="1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en-US" sz="4800" b="1" i="0" dirty="0">
                <a:solidFill>
                  <a:srgbClr val="F0F6FC"/>
                </a:solidFill>
                <a:effectLst/>
                <a:latin typeface="-apple-system"/>
              </a:rPr>
              <a:t> (Data Engineering)</a:t>
            </a:r>
          </a:p>
          <a:p>
            <a:br>
              <a:rPr lang="en-US" sz="6000" b="0" i="0" dirty="0">
                <a:solidFill>
                  <a:srgbClr val="F0F6FC"/>
                </a:solidFill>
                <a:effectLst/>
                <a:latin typeface="-apple-system"/>
              </a:rPr>
            </a:br>
            <a:endParaRPr lang="en-US" sz="5690" b="1" spc="-238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370510" y="2488385"/>
            <a:ext cx="2748208" cy="44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3600" b="0" i="0" dirty="0">
                <a:solidFill>
                  <a:srgbClr val="F0F6FC"/>
                </a:solidFill>
                <a:effectLst/>
                <a:latin typeface="-apple-system"/>
              </a:rPr>
              <a:t>Specifications</a:t>
            </a:r>
            <a:endParaRPr lang="en-US" sz="3296" b="1" spc="-138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859867" y="6658894"/>
            <a:ext cx="6354323" cy="2150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F0F6FC"/>
                </a:solidFill>
                <a:effectLst/>
                <a:latin typeface="-apple-system"/>
              </a:rPr>
              <a:t>Build a modern data warehouse using SQL Server to centralize sales data, supporting analytical reporting and data-driven decision-making.</a:t>
            </a:r>
          </a:p>
          <a:p>
            <a:br>
              <a:rPr lang="en-US" sz="1600" dirty="0"/>
            </a:br>
            <a:endParaRPr lang="en-US" sz="1576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roup 36"/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115DCB8C-2928-4710-AD56-CBDCF182B191}"/>
              </a:ext>
            </a:extLst>
          </p:cNvPr>
          <p:cNvGrpSpPr/>
          <p:nvPr/>
        </p:nvGrpSpPr>
        <p:grpSpPr>
          <a:xfrm>
            <a:off x="8895272" y="4969507"/>
            <a:ext cx="7848786" cy="989853"/>
            <a:chOff x="0" y="0"/>
            <a:chExt cx="1417549" cy="183966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8BA6D27C-63D0-44D0-AC7F-5C816BBE6BAA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DC8BB4A7-1494-40DC-8FEB-5284ED0033C1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2" name="TextBox 29">
            <a:extLst>
              <a:ext uri="{FF2B5EF4-FFF2-40B4-BE49-F238E27FC236}">
                <a16:creationId xmlns:a16="http://schemas.microsoft.com/office/drawing/2014/main" id="{91406D6E-251A-4D5F-9BEA-ABAD36DB4C55}"/>
              </a:ext>
            </a:extLst>
          </p:cNvPr>
          <p:cNvSpPr txBox="1"/>
          <p:nvPr/>
        </p:nvSpPr>
        <p:spPr>
          <a:xfrm>
            <a:off x="9065429" y="5178202"/>
            <a:ext cx="734525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Data Quality</a:t>
            </a:r>
            <a: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  <a:t>: Perform data cleansing and address any quality issues before analysis.</a:t>
            </a: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B60CEC39-7613-4072-A474-0B87831C5033}"/>
              </a:ext>
            </a:extLst>
          </p:cNvPr>
          <p:cNvGrpSpPr/>
          <p:nvPr/>
        </p:nvGrpSpPr>
        <p:grpSpPr>
          <a:xfrm>
            <a:off x="8895272" y="6134847"/>
            <a:ext cx="7848786" cy="989853"/>
            <a:chOff x="0" y="0"/>
            <a:chExt cx="1417549" cy="183966"/>
          </a:xfrm>
        </p:grpSpPr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D29E583E-067A-447C-B10C-18A3F0690092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7AD772B0-8011-4BD3-B4B8-A3DF284C9469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6" name="TextBox 29">
            <a:extLst>
              <a:ext uri="{FF2B5EF4-FFF2-40B4-BE49-F238E27FC236}">
                <a16:creationId xmlns:a16="http://schemas.microsoft.com/office/drawing/2014/main" id="{484BA08E-EE9F-42C4-9282-ADD34B443BE9}"/>
              </a:ext>
            </a:extLst>
          </p:cNvPr>
          <p:cNvSpPr txBox="1"/>
          <p:nvPr/>
        </p:nvSpPr>
        <p:spPr>
          <a:xfrm>
            <a:off x="9065429" y="6343542"/>
            <a:ext cx="73452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Integration</a:t>
            </a:r>
            <a: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  <a:t>: Merge the datasets into a unified, easy-to-navigate data model optimized for analytics.</a:t>
            </a:r>
          </a:p>
          <a:p>
            <a:br>
              <a:rPr lang="en-US" sz="2000" dirty="0"/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F7618CE6-1C5B-4DED-BB25-F1BC0A2044B6}"/>
              </a:ext>
            </a:extLst>
          </p:cNvPr>
          <p:cNvGrpSpPr/>
          <p:nvPr/>
        </p:nvGrpSpPr>
        <p:grpSpPr>
          <a:xfrm>
            <a:off x="8912722" y="7330501"/>
            <a:ext cx="7848786" cy="989853"/>
            <a:chOff x="0" y="0"/>
            <a:chExt cx="1417549" cy="183966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D3F87FD-586B-4F2B-9E1C-9250042A536A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9" name="TextBox 11">
              <a:extLst>
                <a:ext uri="{FF2B5EF4-FFF2-40B4-BE49-F238E27FC236}">
                  <a16:creationId xmlns:a16="http://schemas.microsoft.com/office/drawing/2014/main" id="{BC7E739A-818F-4E4F-86CF-B004F47C53FB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0" name="TextBox 29">
            <a:extLst>
              <a:ext uri="{FF2B5EF4-FFF2-40B4-BE49-F238E27FC236}">
                <a16:creationId xmlns:a16="http://schemas.microsoft.com/office/drawing/2014/main" id="{AFB1B386-B080-471D-9E55-FB59B3BC6DD4}"/>
              </a:ext>
            </a:extLst>
          </p:cNvPr>
          <p:cNvSpPr txBox="1"/>
          <p:nvPr/>
        </p:nvSpPr>
        <p:spPr>
          <a:xfrm>
            <a:off x="9082879" y="7539196"/>
            <a:ext cx="73452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Scope</a:t>
            </a:r>
            <a: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  <a:t>: Limit the project to the most recent data; historical data tracking is not needed.</a:t>
            </a:r>
          </a:p>
          <a:p>
            <a:br>
              <a:rPr lang="en-US" sz="2000" dirty="0"/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grpSp>
        <p:nvGrpSpPr>
          <p:cNvPr id="51" name="Group 9">
            <a:extLst>
              <a:ext uri="{FF2B5EF4-FFF2-40B4-BE49-F238E27FC236}">
                <a16:creationId xmlns:a16="http://schemas.microsoft.com/office/drawing/2014/main" id="{9D312D40-6CAC-44B1-BE4D-3EEE66192EFA}"/>
              </a:ext>
            </a:extLst>
          </p:cNvPr>
          <p:cNvGrpSpPr/>
          <p:nvPr/>
        </p:nvGrpSpPr>
        <p:grpSpPr>
          <a:xfrm>
            <a:off x="8912722" y="8514522"/>
            <a:ext cx="7848786" cy="989853"/>
            <a:chOff x="0" y="0"/>
            <a:chExt cx="1417549" cy="183966"/>
          </a:xfrm>
        </p:grpSpPr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CA02BBEF-0990-484C-9B85-837A3C4CADE9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E2314A76-2B0B-4BA6-BB5F-F6BF3F77CF92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4" name="TextBox 29">
            <a:extLst>
              <a:ext uri="{FF2B5EF4-FFF2-40B4-BE49-F238E27FC236}">
                <a16:creationId xmlns:a16="http://schemas.microsoft.com/office/drawing/2014/main" id="{BE3E344A-B6CD-41FF-82DC-AF839BF845DF}"/>
              </a:ext>
            </a:extLst>
          </p:cNvPr>
          <p:cNvSpPr txBox="1"/>
          <p:nvPr/>
        </p:nvSpPr>
        <p:spPr>
          <a:xfrm>
            <a:off x="9082879" y="8723217"/>
            <a:ext cx="73452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Documentation</a:t>
            </a:r>
            <a: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  <a:t>: Deliver comprehensive documentation of the data model to assist both business users and analytics teams. --</a:t>
            </a:r>
          </a:p>
          <a:p>
            <a:br>
              <a:rPr lang="en-US" sz="2000" b="0" i="0" dirty="0">
                <a:solidFill>
                  <a:srgbClr val="F0F6FC"/>
                </a:solidFill>
                <a:effectLst/>
                <a:latin typeface="-apple-system"/>
              </a:rPr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5" name="TextBox 39">
            <a:extLst>
              <a:ext uri="{FF2B5EF4-FFF2-40B4-BE49-F238E27FC236}">
                <a16:creationId xmlns:a16="http://schemas.microsoft.com/office/drawing/2014/main" id="{308E74B6-7C6A-4726-A83B-E2F7E3AF5508}"/>
              </a:ext>
            </a:extLst>
          </p:cNvPr>
          <p:cNvSpPr txBox="1"/>
          <p:nvPr/>
        </p:nvSpPr>
        <p:spPr>
          <a:xfrm>
            <a:off x="2240868" y="981116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Requirements Analysis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F982620C-9A25-4676-B4BE-65778876C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47645" y="2480332"/>
            <a:ext cx="1321573" cy="1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3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9144000" y="5444430"/>
            <a:ext cx="3293766" cy="35852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1387"/>
              </a:lnSpc>
            </a:pPr>
            <a:endParaRPr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DAF05DB-1AF1-4CB2-8D69-499648E93117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F6E1D9A-D6AA-471E-914C-6B0AE2E3A30D}"/>
              </a:ext>
            </a:extLst>
          </p:cNvPr>
          <p:cNvSpPr txBox="1"/>
          <p:nvPr/>
        </p:nvSpPr>
        <p:spPr>
          <a:xfrm>
            <a:off x="972332" y="840572"/>
            <a:ext cx="14142132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</a:rPr>
              <a:t>Analytics &amp; Reporting</a:t>
            </a:r>
            <a:endParaRPr lang="en-US" sz="4400" b="1" spc="-194" dirty="0">
              <a:solidFill>
                <a:srgbClr val="FFFFFF"/>
              </a:solidFill>
              <a:latin typeface="Arial Bold"/>
              <a:cs typeface="Arial Bold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DF27A-F832-4385-B4A0-EA87AAD51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82" y="1409700"/>
            <a:ext cx="15201118" cy="86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6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12338" y="-7228893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28800" y="342900"/>
            <a:ext cx="4876800" cy="109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48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 Bold"/>
              </a:rPr>
              <a:t>Recommendations</a:t>
            </a:r>
          </a:p>
        </p:txBody>
      </p:sp>
      <p:grpSp>
        <p:nvGrpSpPr>
          <p:cNvPr id="12" name="Group 12"/>
          <p:cNvGrpSpPr/>
          <p:nvPr/>
        </p:nvGrpSpPr>
        <p:grpSpPr>
          <a:xfrm rot="-851681">
            <a:off x="808966" y="7541919"/>
            <a:ext cx="21825170" cy="18180272"/>
            <a:chOff x="0" y="0"/>
            <a:chExt cx="5748193" cy="47882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48193" cy="4788220"/>
            </a:xfrm>
            <a:custGeom>
              <a:avLst/>
              <a:gdLst/>
              <a:ahLst/>
              <a:cxnLst/>
              <a:rect l="l" t="t" r="r" b="b"/>
              <a:pathLst>
                <a:path w="5748193" h="4788220">
                  <a:moveTo>
                    <a:pt x="0" y="0"/>
                  </a:moveTo>
                  <a:lnTo>
                    <a:pt x="5748193" y="0"/>
                  </a:lnTo>
                  <a:lnTo>
                    <a:pt x="5748193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5748193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6" name="Group 9">
            <a:extLst>
              <a:ext uri="{FF2B5EF4-FFF2-40B4-BE49-F238E27FC236}">
                <a16:creationId xmlns:a16="http://schemas.microsoft.com/office/drawing/2014/main" id="{4719FDFF-1D16-421B-A35D-CAA23F778CED}"/>
              </a:ext>
            </a:extLst>
          </p:cNvPr>
          <p:cNvGrpSpPr/>
          <p:nvPr/>
        </p:nvGrpSpPr>
        <p:grpSpPr>
          <a:xfrm>
            <a:off x="838200" y="1777000"/>
            <a:ext cx="13944600" cy="6185900"/>
            <a:chOff x="0" y="-204991"/>
            <a:chExt cx="1417549" cy="38895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27E4A13-934A-44F8-BAFA-EAC6DAC65806}"/>
                </a:ext>
              </a:extLst>
            </p:cNvPr>
            <p:cNvSpPr/>
            <p:nvPr/>
          </p:nvSpPr>
          <p:spPr>
            <a:xfrm>
              <a:off x="0" y="-204991"/>
              <a:ext cx="1417549" cy="160893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pPr marL="342900" indent="-34290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Investigate 2014’s success in replicating or adapting the strategy.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Expand focus on high-margin products like the Mountain-200 series.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Re-evaluate pricing or bundling for clothing, which is high in volume but low in revenue.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Explore market expansion where performance is currently low, especially in underrepresented regions.</a:t>
              </a:r>
            </a:p>
            <a:p>
              <a:endParaRPr lang="ar-EG" dirty="0"/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347C7245-7FF6-4E01-A18D-16BF048BFAB1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771D4B37-2D01-46F4-AAE7-97C4FBED2334}"/>
              </a:ext>
            </a:extLst>
          </p:cNvPr>
          <p:cNvGrpSpPr/>
          <p:nvPr/>
        </p:nvGrpSpPr>
        <p:grpSpPr>
          <a:xfrm>
            <a:off x="807720" y="4686300"/>
            <a:ext cx="13944600" cy="6566907"/>
            <a:chOff x="0" y="-228948"/>
            <a:chExt cx="1417549" cy="412914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727FB25-2F7D-4A5E-BDB1-6ED2F1B47CE9}"/>
                </a:ext>
              </a:extLst>
            </p:cNvPr>
            <p:cNvSpPr/>
            <p:nvPr/>
          </p:nvSpPr>
          <p:spPr>
            <a:xfrm>
              <a:off x="0" y="-228948"/>
              <a:ext cx="1417549" cy="160893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pPr marL="342900" indent="-34290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Develop a customer acquisition strategy (referrals, campaigns) to attract more new buyers.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Launch targeted marketing campaigns toward the 25–49 age group, as they form the bulk of customers.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Tailor communications for French customers—they’re high-value clients.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  <a:sym typeface="Arial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  <a:sym typeface="Arial"/>
                </a:rPr>
                <a:t>Consider gender- or marital-status-specific promotions to further personalize outreach.</a:t>
              </a:r>
              <a:endParaRPr lang="ar-EG" dirty="0"/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7E601E56-6D05-4452-A79D-6DA2D32EE1A2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2E065056-3F83-4117-86E4-DEB169A1585F}"/>
              </a:ext>
            </a:extLst>
          </p:cNvPr>
          <p:cNvGrpSpPr/>
          <p:nvPr/>
        </p:nvGrpSpPr>
        <p:grpSpPr>
          <a:xfrm>
            <a:off x="868684" y="7581899"/>
            <a:ext cx="14036036" cy="2558092"/>
            <a:chOff x="-9295" y="-47868"/>
            <a:chExt cx="1426844" cy="231834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53395EB-7BDC-4EA2-A09B-3D82B1BB845C}"/>
                </a:ext>
              </a:extLst>
            </p:cNvPr>
            <p:cNvSpPr/>
            <p:nvPr/>
          </p:nvSpPr>
          <p:spPr>
            <a:xfrm>
              <a:off x="-9295" y="-47868"/>
              <a:ext cx="1426844" cy="179552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</a:rPr>
                <a:t>Expand the product line around the Mountain and Touring series, especially variants in black and silver.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</a:rPr>
                <a:t>Promote or bundle maintenance plans to boost after-sales service revenue.</a:t>
              </a: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F0F6FC"/>
                </a:solidFill>
                <a:latin typeface="-apple-system"/>
              </a:endParaRPr>
            </a:p>
            <a:p>
              <a:pPr marL="285750" indent="-285750">
                <a:lnSpc>
                  <a:spcPts val="2711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F6FC"/>
                  </a:solidFill>
                  <a:latin typeface="-apple-system"/>
                </a:rPr>
                <a:t>Highlight the value-for-money products (low cost, high revenue) in promotions.</a:t>
              </a:r>
              <a:endParaRPr lang="ar-EG" sz="2400" b="1" dirty="0">
                <a:solidFill>
                  <a:srgbClr val="F0F6FC"/>
                </a:solidFill>
                <a:latin typeface="-apple-system"/>
              </a:endParaRPr>
            </a:p>
          </p:txBody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18A9D092-D95D-420C-8C0F-C0EF5D64A816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374770">
            <a:off x="-1666180" y="6478089"/>
            <a:ext cx="20251759" cy="18180272"/>
            <a:chOff x="0" y="0"/>
            <a:chExt cx="5333797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80871" y="4001801"/>
            <a:ext cx="14126257" cy="19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1"/>
              </a:lnSpc>
            </a:pPr>
            <a:r>
              <a:rPr lang="en-US" sz="14279" b="1" spc="-59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061" y="7541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24000" y="1562099"/>
            <a:ext cx="6964686" cy="7879101"/>
            <a:chOff x="0" y="0"/>
            <a:chExt cx="1834320" cy="17502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4320" cy="1750276"/>
            </a:xfrm>
            <a:custGeom>
              <a:avLst/>
              <a:gdLst/>
              <a:ahLst/>
              <a:cxnLst/>
              <a:rect l="l" t="t" r="r" b="b"/>
              <a:pathLst>
                <a:path w="1834320" h="1750276">
                  <a:moveTo>
                    <a:pt x="56691" y="0"/>
                  </a:moveTo>
                  <a:lnTo>
                    <a:pt x="1777629" y="0"/>
                  </a:lnTo>
                  <a:cubicBezTo>
                    <a:pt x="1808939" y="0"/>
                    <a:pt x="1834320" y="25382"/>
                    <a:pt x="1834320" y="56691"/>
                  </a:cubicBezTo>
                  <a:lnTo>
                    <a:pt x="1834320" y="1693585"/>
                  </a:lnTo>
                  <a:cubicBezTo>
                    <a:pt x="1834320" y="1708620"/>
                    <a:pt x="1828348" y="1723040"/>
                    <a:pt x="1817716" y="1733672"/>
                  </a:cubicBezTo>
                  <a:cubicBezTo>
                    <a:pt x="1807084" y="1744303"/>
                    <a:pt x="1792664" y="1750276"/>
                    <a:pt x="1777629" y="1750276"/>
                  </a:cubicBezTo>
                  <a:lnTo>
                    <a:pt x="56691" y="1750276"/>
                  </a:lnTo>
                  <a:cubicBezTo>
                    <a:pt x="41656" y="1750276"/>
                    <a:pt x="27236" y="1744303"/>
                    <a:pt x="16605" y="1733672"/>
                  </a:cubicBezTo>
                  <a:cubicBezTo>
                    <a:pt x="5973" y="1723040"/>
                    <a:pt x="0" y="1708620"/>
                    <a:pt x="0" y="1693585"/>
                  </a:cubicBezTo>
                  <a:lnTo>
                    <a:pt x="0" y="56691"/>
                  </a:lnTo>
                  <a:cubicBezTo>
                    <a:pt x="0" y="41656"/>
                    <a:pt x="5973" y="27236"/>
                    <a:pt x="16605" y="16605"/>
                  </a:cubicBezTo>
                  <a:cubicBezTo>
                    <a:pt x="27236" y="5973"/>
                    <a:pt x="41656" y="0"/>
                    <a:pt x="5669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834320" cy="1731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80032" y="3840232"/>
            <a:ext cx="7848786" cy="989853"/>
            <a:chOff x="0" y="0"/>
            <a:chExt cx="1417549" cy="1839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80032" y="1562100"/>
            <a:ext cx="5434050" cy="2133600"/>
            <a:chOff x="0" y="0"/>
            <a:chExt cx="1417549" cy="6581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7549" cy="658194"/>
            </a:xfrm>
            <a:custGeom>
              <a:avLst/>
              <a:gdLst/>
              <a:ahLst/>
              <a:cxnLst/>
              <a:rect l="l" t="t" r="r" b="b"/>
              <a:pathLst>
                <a:path w="1417549" h="658194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628275"/>
                  </a:lnTo>
                  <a:cubicBezTo>
                    <a:pt x="1417549" y="644799"/>
                    <a:pt x="1404154" y="658194"/>
                    <a:pt x="1387630" y="658194"/>
                  </a:cubicBezTo>
                  <a:lnTo>
                    <a:pt x="29919" y="658194"/>
                  </a:lnTo>
                  <a:cubicBezTo>
                    <a:pt x="13395" y="658194"/>
                    <a:pt x="0" y="644799"/>
                    <a:pt x="0" y="628275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417549" cy="639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50189" y="4152900"/>
            <a:ext cx="73452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Customer Behavior</a:t>
            </a: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br>
              <a:rPr lang="en-US" sz="2000" dirty="0"/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20591" y="3104923"/>
            <a:ext cx="6743886" cy="3276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 i="0" dirty="0">
                <a:solidFill>
                  <a:srgbClr val="F0F6FC"/>
                </a:solidFill>
                <a:effectLst/>
                <a:latin typeface="-apple-system"/>
              </a:rPr>
              <a:t>BI: Analytics &amp; Reporting (Data Analysis)</a:t>
            </a:r>
          </a:p>
          <a:p>
            <a:br>
              <a:rPr lang="en-US" sz="6000" b="0" i="0" dirty="0">
                <a:solidFill>
                  <a:srgbClr val="F0F6FC"/>
                </a:solidFill>
                <a:effectLst/>
                <a:latin typeface="-apple-system"/>
              </a:rPr>
            </a:br>
            <a:endParaRPr lang="en-US" sz="5690" b="1" spc="-238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370510" y="2488385"/>
            <a:ext cx="2748208" cy="44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3600" b="0" i="0" dirty="0">
                <a:solidFill>
                  <a:srgbClr val="F0F6FC"/>
                </a:solidFill>
                <a:effectLst/>
                <a:latin typeface="-apple-system"/>
              </a:rPr>
              <a:t>Objectives</a:t>
            </a:r>
            <a:endParaRPr lang="en-US" sz="3296" b="1" spc="-138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859867" y="6658894"/>
            <a:ext cx="6354323" cy="1596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0" i="0" dirty="0">
                <a:solidFill>
                  <a:srgbClr val="F0F6FC"/>
                </a:solidFill>
                <a:effectLst/>
                <a:latin typeface="-apple-system"/>
              </a:rPr>
              <a:t>Create SQL-driven analytics to uncover valuable insights into:</a:t>
            </a:r>
          </a:p>
          <a:p>
            <a:br>
              <a:rPr lang="en-US" sz="2400" b="0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en-US" sz="1600" dirty="0"/>
            </a:br>
            <a:endParaRPr lang="en-US" sz="1576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roup 36"/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115DCB8C-2928-4710-AD56-CBDCF182B191}"/>
              </a:ext>
            </a:extLst>
          </p:cNvPr>
          <p:cNvGrpSpPr/>
          <p:nvPr/>
        </p:nvGrpSpPr>
        <p:grpSpPr>
          <a:xfrm>
            <a:off x="8895272" y="4969507"/>
            <a:ext cx="7848786" cy="989853"/>
            <a:chOff x="0" y="0"/>
            <a:chExt cx="1417549" cy="183966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8BA6D27C-63D0-44D0-AC7F-5C816BBE6BAA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DC8BB4A7-1494-40DC-8FEB-5284ED0033C1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2" name="TextBox 29">
            <a:extLst>
              <a:ext uri="{FF2B5EF4-FFF2-40B4-BE49-F238E27FC236}">
                <a16:creationId xmlns:a16="http://schemas.microsoft.com/office/drawing/2014/main" id="{91406D6E-251A-4D5F-9BEA-ABAD36DB4C55}"/>
              </a:ext>
            </a:extLst>
          </p:cNvPr>
          <p:cNvSpPr txBox="1"/>
          <p:nvPr/>
        </p:nvSpPr>
        <p:spPr>
          <a:xfrm>
            <a:off x="9065429" y="5286970"/>
            <a:ext cx="73452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Product Performance</a:t>
            </a: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br>
              <a:rPr lang="en-US" sz="2000" dirty="0"/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B60CEC39-7613-4072-A474-0B87831C5033}"/>
              </a:ext>
            </a:extLst>
          </p:cNvPr>
          <p:cNvGrpSpPr/>
          <p:nvPr/>
        </p:nvGrpSpPr>
        <p:grpSpPr>
          <a:xfrm>
            <a:off x="8895272" y="6134847"/>
            <a:ext cx="7848786" cy="989853"/>
            <a:chOff x="0" y="0"/>
            <a:chExt cx="1417549" cy="183966"/>
          </a:xfrm>
        </p:grpSpPr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D29E583E-067A-447C-B10C-18A3F0690092}"/>
                </a:ext>
              </a:extLst>
            </p:cNvPr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7AD772B0-8011-4BD3-B4B8-A3DF284C9469}"/>
                </a:ext>
              </a:extLst>
            </p:cNvPr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6" name="TextBox 29">
            <a:extLst>
              <a:ext uri="{FF2B5EF4-FFF2-40B4-BE49-F238E27FC236}">
                <a16:creationId xmlns:a16="http://schemas.microsoft.com/office/drawing/2014/main" id="{484BA08E-EE9F-42C4-9282-ADD34B443BE9}"/>
              </a:ext>
            </a:extLst>
          </p:cNvPr>
          <p:cNvSpPr txBox="1"/>
          <p:nvPr/>
        </p:nvSpPr>
        <p:spPr>
          <a:xfrm>
            <a:off x="9065429" y="6503194"/>
            <a:ext cx="73452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i="0" dirty="0">
                <a:solidFill>
                  <a:srgbClr val="F0F6FC"/>
                </a:solidFill>
                <a:effectLst/>
                <a:latin typeface="-apple-system"/>
              </a:rPr>
              <a:t>Sales Trends</a:t>
            </a: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br>
              <a:rPr lang="en-US" sz="2000" dirty="0"/>
            </a:br>
            <a:br>
              <a:rPr lang="en-US" sz="2000" dirty="0"/>
            </a:br>
            <a:endParaRPr lang="en-US" sz="20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5" name="TextBox 39">
            <a:extLst>
              <a:ext uri="{FF2B5EF4-FFF2-40B4-BE49-F238E27FC236}">
                <a16:creationId xmlns:a16="http://schemas.microsoft.com/office/drawing/2014/main" id="{308E74B6-7C6A-4726-A83B-E2F7E3AF5508}"/>
              </a:ext>
            </a:extLst>
          </p:cNvPr>
          <p:cNvSpPr txBox="1"/>
          <p:nvPr/>
        </p:nvSpPr>
        <p:spPr>
          <a:xfrm>
            <a:off x="2240868" y="981116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Requirements Analysis</a:t>
            </a:r>
          </a:p>
        </p:txBody>
      </p:sp>
      <p:sp>
        <p:nvSpPr>
          <p:cNvPr id="56" name="Freeform 24">
            <a:extLst>
              <a:ext uri="{FF2B5EF4-FFF2-40B4-BE49-F238E27FC236}">
                <a16:creationId xmlns:a16="http://schemas.microsoft.com/office/drawing/2014/main" id="{445EED2C-EEFA-4187-8924-F8703D7B73D5}"/>
              </a:ext>
            </a:extLst>
          </p:cNvPr>
          <p:cNvSpPr/>
          <p:nvPr/>
        </p:nvSpPr>
        <p:spPr>
          <a:xfrm>
            <a:off x="13193573" y="2476500"/>
            <a:ext cx="1132027" cy="1143000"/>
          </a:xfrm>
          <a:custGeom>
            <a:avLst/>
            <a:gdLst/>
            <a:ahLst/>
            <a:cxnLst/>
            <a:rect l="l" t="t" r="r" b="b"/>
            <a:pathLst>
              <a:path w="1441301" h="1496539">
                <a:moveTo>
                  <a:pt x="0" y="0"/>
                </a:moveTo>
                <a:lnTo>
                  <a:pt x="1441301" y="0"/>
                </a:lnTo>
                <a:lnTo>
                  <a:pt x="1441301" y="1496539"/>
                </a:lnTo>
                <a:lnTo>
                  <a:pt x="0" y="1496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7009"/>
            </a:stretch>
          </a:blipFill>
        </p:spPr>
      </p:sp>
    </p:spTree>
    <p:extLst>
      <p:ext uri="{BB962C8B-B14F-4D97-AF65-F5344CB8AC3E}">
        <p14:creationId xmlns:p14="http://schemas.microsoft.com/office/powerpoint/2010/main" val="2871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4011154">
            <a:off x="14044924" y="1464134"/>
            <a:ext cx="17403374" cy="18180272"/>
            <a:chOff x="0" y="0"/>
            <a:chExt cx="4583605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54482" y="4949018"/>
            <a:ext cx="5784422" cy="3959411"/>
            <a:chOff x="0" y="0"/>
            <a:chExt cx="1523469" cy="10428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3469" cy="1042808"/>
            </a:xfrm>
            <a:custGeom>
              <a:avLst/>
              <a:gdLst/>
              <a:ahLst/>
              <a:cxnLst/>
              <a:rect l="l" t="t" r="r" b="b"/>
              <a:pathLst>
                <a:path w="1523469" h="1042808">
                  <a:moveTo>
                    <a:pt x="68259" y="0"/>
                  </a:moveTo>
                  <a:lnTo>
                    <a:pt x="1455210" y="0"/>
                  </a:lnTo>
                  <a:cubicBezTo>
                    <a:pt x="1473314" y="0"/>
                    <a:pt x="1490675" y="7192"/>
                    <a:pt x="1503476" y="19993"/>
                  </a:cubicBezTo>
                  <a:cubicBezTo>
                    <a:pt x="1516278" y="32794"/>
                    <a:pt x="1523469" y="50155"/>
                    <a:pt x="1523469" y="68259"/>
                  </a:cubicBezTo>
                  <a:lnTo>
                    <a:pt x="1523469" y="974549"/>
                  </a:lnTo>
                  <a:cubicBezTo>
                    <a:pt x="1523469" y="1012247"/>
                    <a:pt x="1492908" y="1042808"/>
                    <a:pt x="1455210" y="1042808"/>
                  </a:cubicBezTo>
                  <a:lnTo>
                    <a:pt x="68259" y="1042808"/>
                  </a:lnTo>
                  <a:cubicBezTo>
                    <a:pt x="50155" y="1042808"/>
                    <a:pt x="32794" y="1035616"/>
                    <a:pt x="19993" y="1022815"/>
                  </a:cubicBezTo>
                  <a:cubicBezTo>
                    <a:pt x="7192" y="1010014"/>
                    <a:pt x="0" y="992652"/>
                    <a:pt x="0" y="974549"/>
                  </a:cubicBezTo>
                  <a:lnTo>
                    <a:pt x="0" y="68259"/>
                  </a:lnTo>
                  <a:cubicBezTo>
                    <a:pt x="0" y="30561"/>
                    <a:pt x="30561" y="0"/>
                    <a:pt x="682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57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523469" cy="1023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0" name="TextBox 40">
            <a:extLst>
              <a:ext uri="{FF2B5EF4-FFF2-40B4-BE49-F238E27FC236}">
                <a16:creationId xmlns:a16="http://schemas.microsoft.com/office/drawing/2014/main" id="{87E34451-4ACF-4E90-B1D6-7FDA54B519E6}"/>
              </a:ext>
            </a:extLst>
          </p:cNvPr>
          <p:cNvSpPr txBox="1"/>
          <p:nvPr/>
        </p:nvSpPr>
        <p:spPr>
          <a:xfrm>
            <a:off x="1752600" y="1104900"/>
            <a:ext cx="6603020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Design Data Architecture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76160D6D-60A3-4CF3-93FE-86E0BEF2AC0C}"/>
              </a:ext>
            </a:extLst>
          </p:cNvPr>
          <p:cNvSpPr txBox="1"/>
          <p:nvPr/>
        </p:nvSpPr>
        <p:spPr>
          <a:xfrm>
            <a:off x="1645183" y="1977752"/>
            <a:ext cx="6603020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Choose Data Management Approach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D9FFE4C-EF9E-48F6-99F7-9C059F4AAB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1"/>
          <a:stretch/>
        </p:blipFill>
        <p:spPr>
          <a:xfrm>
            <a:off x="1542585" y="2476500"/>
            <a:ext cx="13411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1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723900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4011154">
            <a:off x="14044924" y="1464134"/>
            <a:ext cx="17403374" cy="18180272"/>
            <a:chOff x="0" y="0"/>
            <a:chExt cx="4583605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54482" y="4949018"/>
            <a:ext cx="5784422" cy="3959411"/>
            <a:chOff x="0" y="0"/>
            <a:chExt cx="1523469" cy="10428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3469" cy="1042808"/>
            </a:xfrm>
            <a:custGeom>
              <a:avLst/>
              <a:gdLst/>
              <a:ahLst/>
              <a:cxnLst/>
              <a:rect l="l" t="t" r="r" b="b"/>
              <a:pathLst>
                <a:path w="1523469" h="1042808">
                  <a:moveTo>
                    <a:pt x="68259" y="0"/>
                  </a:moveTo>
                  <a:lnTo>
                    <a:pt x="1455210" y="0"/>
                  </a:lnTo>
                  <a:cubicBezTo>
                    <a:pt x="1473314" y="0"/>
                    <a:pt x="1490675" y="7192"/>
                    <a:pt x="1503476" y="19993"/>
                  </a:cubicBezTo>
                  <a:cubicBezTo>
                    <a:pt x="1516278" y="32794"/>
                    <a:pt x="1523469" y="50155"/>
                    <a:pt x="1523469" y="68259"/>
                  </a:cubicBezTo>
                  <a:lnTo>
                    <a:pt x="1523469" y="974549"/>
                  </a:lnTo>
                  <a:cubicBezTo>
                    <a:pt x="1523469" y="1012247"/>
                    <a:pt x="1492908" y="1042808"/>
                    <a:pt x="1455210" y="1042808"/>
                  </a:cubicBezTo>
                  <a:lnTo>
                    <a:pt x="68259" y="1042808"/>
                  </a:lnTo>
                  <a:cubicBezTo>
                    <a:pt x="50155" y="1042808"/>
                    <a:pt x="32794" y="1035616"/>
                    <a:pt x="19993" y="1022815"/>
                  </a:cubicBezTo>
                  <a:cubicBezTo>
                    <a:pt x="7192" y="1010014"/>
                    <a:pt x="0" y="992652"/>
                    <a:pt x="0" y="974549"/>
                  </a:cubicBezTo>
                  <a:lnTo>
                    <a:pt x="0" y="68259"/>
                  </a:lnTo>
                  <a:cubicBezTo>
                    <a:pt x="0" y="30561"/>
                    <a:pt x="30561" y="0"/>
                    <a:pt x="682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57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523469" cy="1023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0" name="TextBox 40">
            <a:extLst>
              <a:ext uri="{FF2B5EF4-FFF2-40B4-BE49-F238E27FC236}">
                <a16:creationId xmlns:a16="http://schemas.microsoft.com/office/drawing/2014/main" id="{87E34451-4ACF-4E90-B1D6-7FDA54B519E6}"/>
              </a:ext>
            </a:extLst>
          </p:cNvPr>
          <p:cNvSpPr txBox="1"/>
          <p:nvPr/>
        </p:nvSpPr>
        <p:spPr>
          <a:xfrm>
            <a:off x="1752600" y="983001"/>
            <a:ext cx="6603020" cy="30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Design Data Architecture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76160D6D-60A3-4CF3-93FE-86E0BEF2AC0C}"/>
              </a:ext>
            </a:extLst>
          </p:cNvPr>
          <p:cNvSpPr txBox="1"/>
          <p:nvPr/>
        </p:nvSpPr>
        <p:spPr>
          <a:xfrm>
            <a:off x="1645182" y="1688222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Design the Layers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09647-BCBF-4A22-89C9-D62757BC8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57" y="2171700"/>
            <a:ext cx="14687818" cy="77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0" y="635844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9">
            <a:extLst>
              <a:ext uri="{FF2B5EF4-FFF2-40B4-BE49-F238E27FC236}">
                <a16:creationId xmlns:a16="http://schemas.microsoft.com/office/drawing/2014/main" id="{493D2033-FA14-4CDE-81F4-7F85E91ADE67}"/>
              </a:ext>
            </a:extLst>
          </p:cNvPr>
          <p:cNvSpPr txBox="1"/>
          <p:nvPr/>
        </p:nvSpPr>
        <p:spPr>
          <a:xfrm>
            <a:off x="1048532" y="981116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Project Initialization</a:t>
            </a:r>
          </a:p>
        </p:txBody>
      </p:sp>
      <p:sp>
        <p:nvSpPr>
          <p:cNvPr id="35" name="TextBox 40">
            <a:extLst>
              <a:ext uri="{FF2B5EF4-FFF2-40B4-BE49-F238E27FC236}">
                <a16:creationId xmlns:a16="http://schemas.microsoft.com/office/drawing/2014/main" id="{BFDDF659-DB56-48E6-BF1F-EFB429A4AD82}"/>
              </a:ext>
            </a:extLst>
          </p:cNvPr>
          <p:cNvSpPr txBox="1"/>
          <p:nvPr/>
        </p:nvSpPr>
        <p:spPr>
          <a:xfrm>
            <a:off x="452846" y="1688222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Define Project Naming Conventions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4E1AE581-7008-4969-AD81-24CA5C53139B}"/>
              </a:ext>
            </a:extLst>
          </p:cNvPr>
          <p:cNvGrpSpPr/>
          <p:nvPr/>
        </p:nvGrpSpPr>
        <p:grpSpPr>
          <a:xfrm>
            <a:off x="304800" y="2973530"/>
            <a:ext cx="4087368" cy="5870448"/>
            <a:chOff x="0" y="0"/>
            <a:chExt cx="867494" cy="963319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F104D08D-0814-4693-9B58-D3F83AA19AB1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A92874E4-5E86-4658-A6F8-706A6927CCDF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8827AB4-1F50-4842-90BB-0070AE3E8631}"/>
              </a:ext>
            </a:extLst>
          </p:cNvPr>
          <p:cNvSpPr txBox="1"/>
          <p:nvPr/>
        </p:nvSpPr>
        <p:spPr>
          <a:xfrm>
            <a:off x="304800" y="2857500"/>
            <a:ext cx="4085326" cy="294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ar-EG" altLang="ar-EG" sz="24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General Rules</a:t>
            </a:r>
            <a:endParaRPr lang="ar-EG" altLang="ar-EG" sz="2400" dirty="0">
              <a:solidFill>
                <a:schemeClr val="bg1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Use snake_case.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All names in English.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Avoid SQL reserved words.</a:t>
            </a:r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96A37932-6642-42CE-A286-5A79F50A3DF8}"/>
              </a:ext>
            </a:extLst>
          </p:cNvPr>
          <p:cNvGrpSpPr/>
          <p:nvPr/>
        </p:nvGrpSpPr>
        <p:grpSpPr>
          <a:xfrm>
            <a:off x="4828032" y="2973530"/>
            <a:ext cx="4087368" cy="5870448"/>
            <a:chOff x="0" y="0"/>
            <a:chExt cx="867494" cy="963319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26768006-022B-4A7B-94B6-0EBF0436615A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0A36002B-6D57-436D-9D9E-F7D9F02E48CA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2BAE8C4-2829-4091-832F-271204239E2B}"/>
              </a:ext>
            </a:extLst>
          </p:cNvPr>
          <p:cNvSpPr txBox="1"/>
          <p:nvPr/>
        </p:nvSpPr>
        <p:spPr>
          <a:xfrm>
            <a:off x="4906274" y="2905185"/>
            <a:ext cx="40853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EG" altLang="ar-EG" sz="2400" b="1" dirty="0">
                <a:solidFill>
                  <a:schemeClr val="bg1"/>
                </a:solidFill>
              </a:rPr>
              <a:t>Bronze &amp; Silver Layer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Format: &lt;source&gt;_&lt;entity</a:t>
            </a:r>
            <a:r>
              <a:rPr lang="en-US" altLang="ar-EG" sz="2400" dirty="0">
                <a:solidFill>
                  <a:srgbClr val="F0F6FC"/>
                </a:solidFill>
                <a:latin typeface="-apple-system"/>
              </a:rPr>
              <a:t>&gt;</a:t>
            </a:r>
            <a:endParaRPr lang="ar-EG" altLang="ar-EG" sz="2400" dirty="0">
              <a:solidFill>
                <a:srgbClr val="F0F6FC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Keep source table names unchanged.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Example:</a:t>
            </a:r>
            <a:br>
              <a:rPr lang="ar-EG" altLang="ar-EG" sz="2400" dirty="0">
                <a:solidFill>
                  <a:srgbClr val="F0F6FC"/>
                </a:solidFill>
                <a:latin typeface="-apple-system"/>
              </a:rPr>
            </a:b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crm_customer_info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7" name="Group 6">
            <a:extLst>
              <a:ext uri="{FF2B5EF4-FFF2-40B4-BE49-F238E27FC236}">
                <a16:creationId xmlns:a16="http://schemas.microsoft.com/office/drawing/2014/main" id="{44195757-C756-483A-A8C4-7EF1BB46B9F0}"/>
              </a:ext>
            </a:extLst>
          </p:cNvPr>
          <p:cNvGrpSpPr/>
          <p:nvPr/>
        </p:nvGrpSpPr>
        <p:grpSpPr>
          <a:xfrm>
            <a:off x="9400032" y="2973530"/>
            <a:ext cx="4087368" cy="5870448"/>
            <a:chOff x="0" y="0"/>
            <a:chExt cx="867494" cy="963319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545B2440-9922-4950-B37F-B463CA6D29E0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DDD5DE7D-FF22-4F45-B3F4-B433094D8A41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8ED318C-A37B-49D2-93C1-C3F334ED3A61}"/>
              </a:ext>
            </a:extLst>
          </p:cNvPr>
          <p:cNvSpPr txBox="1"/>
          <p:nvPr/>
        </p:nvSpPr>
        <p:spPr>
          <a:xfrm>
            <a:off x="9478274" y="3009900"/>
            <a:ext cx="40853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EG" altLang="ar-EG" sz="2400" b="1" dirty="0">
                <a:solidFill>
                  <a:schemeClr val="bg1"/>
                </a:solidFill>
              </a:rPr>
              <a:t>Gold Layer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Format: &lt;category&gt;_&lt;entity</a:t>
            </a:r>
            <a:r>
              <a:rPr lang="en-US" altLang="ar-EG" sz="2400" dirty="0">
                <a:solidFill>
                  <a:srgbClr val="F0F6FC"/>
                </a:solidFill>
                <a:latin typeface="-apple-system"/>
              </a:rPr>
              <a:t>&gt;</a:t>
            </a:r>
            <a:endParaRPr lang="ar-EG" altLang="ar-EG" sz="2400" dirty="0">
              <a:solidFill>
                <a:srgbClr val="F0F6FC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Use business-aligned names.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Examples:</a:t>
            </a:r>
          </a:p>
          <a:p>
            <a:pPr marL="0" marR="0" lvl="1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dim_customers-</a:t>
            </a:r>
            <a:r>
              <a:rPr lang="ar-EG" altLang="ar-EG" sz="2000" dirty="0">
                <a:solidFill>
                  <a:srgbClr val="F0F6FC"/>
                </a:solidFill>
                <a:latin typeface="-apple-system"/>
              </a:rPr>
              <a:t>Dimension</a:t>
            </a:r>
            <a:r>
              <a:rPr lang="ar-EG" altLang="ar-EG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ar-EG" altLang="ar-EG" sz="2000" dirty="0">
                <a:solidFill>
                  <a:srgbClr val="F0F6FC"/>
                </a:solidFill>
                <a:latin typeface="-apple-system"/>
              </a:rPr>
              <a:t>table</a:t>
            </a:r>
            <a:endParaRPr lang="ar-EG" altLang="ar-EG" sz="2400" dirty="0">
              <a:solidFill>
                <a:srgbClr val="F0F6FC"/>
              </a:solidFill>
              <a:latin typeface="-apple-system"/>
            </a:endParaRPr>
          </a:p>
          <a:p>
            <a:pPr marL="63500" marR="0" lvl="1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fact_sales-Fact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1" name="Group 6">
            <a:extLst>
              <a:ext uri="{FF2B5EF4-FFF2-40B4-BE49-F238E27FC236}">
                <a16:creationId xmlns:a16="http://schemas.microsoft.com/office/drawing/2014/main" id="{ACA94AFF-BDBD-47A0-B4FC-75B3A6BF1C0C}"/>
              </a:ext>
            </a:extLst>
          </p:cNvPr>
          <p:cNvGrpSpPr/>
          <p:nvPr/>
        </p:nvGrpSpPr>
        <p:grpSpPr>
          <a:xfrm>
            <a:off x="13944600" y="2857500"/>
            <a:ext cx="4085326" cy="5867400"/>
            <a:chOff x="0" y="0"/>
            <a:chExt cx="867494" cy="963319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07D7D38E-460C-4247-89E4-C0A5124AF9A6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827E3515-CB00-4337-8424-BC1FBE1C4C71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CF3964F-E88A-4A7F-9497-DE7559697E2F}"/>
              </a:ext>
            </a:extLst>
          </p:cNvPr>
          <p:cNvSpPr txBox="1"/>
          <p:nvPr/>
        </p:nvSpPr>
        <p:spPr>
          <a:xfrm>
            <a:off x="14050274" y="2933700"/>
            <a:ext cx="446632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EG" altLang="ar-EG" sz="2400" b="1" dirty="0">
                <a:solidFill>
                  <a:schemeClr val="bg1"/>
                </a:solidFill>
              </a:rPr>
              <a:t>Column Naming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Surrogate Keys: &lt;table&gt;_key  e.g., customer_key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Technical Columns: dwh_&lt;column&gt; → e.g dwh_load_date</a:t>
            </a:r>
            <a:endParaRPr lang="en-US" altLang="ar-EG" sz="2400" dirty="0">
              <a:solidFill>
                <a:srgbClr val="F0F6FC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EG" altLang="ar-EG" sz="2400" b="1" dirty="0">
                <a:solidFill>
                  <a:srgbClr val="F0F6FC"/>
                </a:solidFill>
                <a:latin typeface="-apple-system"/>
              </a:rPr>
              <a:t>Stored Procedures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Format: load_&lt;layer&gt;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EG" altLang="ar-EG" sz="2400" dirty="0">
                <a:solidFill>
                  <a:srgbClr val="F0F6FC"/>
                </a:solidFill>
                <a:latin typeface="-apple-system"/>
              </a:rPr>
              <a:t> Examples: load_bronze, load_gold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ar-EG" altLang="ar-EG" sz="2400" dirty="0">
              <a:solidFill>
                <a:srgbClr val="F0F6FC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9" name="Group 36">
            <a:extLst>
              <a:ext uri="{FF2B5EF4-FFF2-40B4-BE49-F238E27FC236}">
                <a16:creationId xmlns:a16="http://schemas.microsoft.com/office/drawing/2014/main" id="{5AF14B91-B0F3-4679-827B-FF545185A001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F7B9452D-25F8-4BB1-9FEA-89DCE1AFD8EF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1" name="TextBox 38">
              <a:extLst>
                <a:ext uri="{FF2B5EF4-FFF2-40B4-BE49-F238E27FC236}">
                  <a16:creationId xmlns:a16="http://schemas.microsoft.com/office/drawing/2014/main" id="{5F9B58F4-3766-4AF3-83A5-ED866A771472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10510" y="5255503"/>
            <a:ext cx="18288000" cy="6686550"/>
            <a:chOff x="0" y="0"/>
            <a:chExt cx="4816593" cy="1761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761067"/>
            </a:xfrm>
            <a:custGeom>
              <a:avLst/>
              <a:gdLst/>
              <a:ahLst/>
              <a:cxnLst/>
              <a:rect l="l" t="t" r="r" b="b"/>
              <a:pathLst>
                <a:path w="4816592" h="1761067">
                  <a:moveTo>
                    <a:pt x="0" y="0"/>
                  </a:moveTo>
                  <a:lnTo>
                    <a:pt x="4816592" y="0"/>
                  </a:lnTo>
                  <a:lnTo>
                    <a:pt x="4816592" y="1761067"/>
                  </a:lnTo>
                  <a:lnTo>
                    <a:pt x="0" y="1761067"/>
                  </a:lnTo>
                  <a:close/>
                </a:path>
              </a:pathLst>
            </a:custGeom>
            <a:gradFill rotWithShape="1">
              <a:gsLst>
                <a:gs pos="0">
                  <a:srgbClr val="2D2E34">
                    <a:alpha val="0"/>
                  </a:srgbClr>
                </a:gs>
                <a:gs pos="100000">
                  <a:srgbClr val="2D2E3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4816593" cy="174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9" name="Freeform 2">
            <a:extLst>
              <a:ext uri="{FF2B5EF4-FFF2-40B4-BE49-F238E27FC236}">
                <a16:creationId xmlns:a16="http://schemas.microsoft.com/office/drawing/2014/main" id="{975B3B79-155C-4C46-86EF-F50F5F6B9632}"/>
              </a:ext>
            </a:extLst>
          </p:cNvPr>
          <p:cNvSpPr/>
          <p:nvPr/>
        </p:nvSpPr>
        <p:spPr>
          <a:xfrm>
            <a:off x="304800" y="635844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0" name="TextBox 39">
            <a:extLst>
              <a:ext uri="{FF2B5EF4-FFF2-40B4-BE49-F238E27FC236}">
                <a16:creationId xmlns:a16="http://schemas.microsoft.com/office/drawing/2014/main" id="{7CB340A8-33FA-4C1A-83C9-84E84D08C557}"/>
              </a:ext>
            </a:extLst>
          </p:cNvPr>
          <p:cNvSpPr txBox="1"/>
          <p:nvPr/>
        </p:nvSpPr>
        <p:spPr>
          <a:xfrm>
            <a:off x="972332" y="981116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Project Initialization</a:t>
            </a:r>
          </a:p>
        </p:txBody>
      </p:sp>
      <p:sp>
        <p:nvSpPr>
          <p:cNvPr id="61" name="TextBox 40">
            <a:extLst>
              <a:ext uri="{FF2B5EF4-FFF2-40B4-BE49-F238E27FC236}">
                <a16:creationId xmlns:a16="http://schemas.microsoft.com/office/drawing/2014/main" id="{023BCB68-CB29-4522-BE7A-BEEC37AACBA4}"/>
              </a:ext>
            </a:extLst>
          </p:cNvPr>
          <p:cNvSpPr txBox="1"/>
          <p:nvPr/>
        </p:nvSpPr>
        <p:spPr>
          <a:xfrm>
            <a:off x="376646" y="1688222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Create Database and Schemas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E48178B-B111-42F8-A4CB-209C30E4A5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86" t="37874" r="28121" b="4814"/>
          <a:stretch/>
        </p:blipFill>
        <p:spPr>
          <a:xfrm>
            <a:off x="8925705" y="2120009"/>
            <a:ext cx="8828895" cy="7881570"/>
          </a:xfrm>
          <a:prstGeom prst="rect">
            <a:avLst/>
          </a:prstGeom>
        </p:spPr>
      </p:pic>
      <p:grpSp>
        <p:nvGrpSpPr>
          <p:cNvPr id="66" name="Group 6">
            <a:extLst>
              <a:ext uri="{FF2B5EF4-FFF2-40B4-BE49-F238E27FC236}">
                <a16:creationId xmlns:a16="http://schemas.microsoft.com/office/drawing/2014/main" id="{1FAF5C57-BD32-4AEF-96A3-81CAEB93D59C}"/>
              </a:ext>
            </a:extLst>
          </p:cNvPr>
          <p:cNvGrpSpPr/>
          <p:nvPr/>
        </p:nvGrpSpPr>
        <p:grpSpPr>
          <a:xfrm>
            <a:off x="304800" y="2120009"/>
            <a:ext cx="8328638" cy="7879101"/>
            <a:chOff x="-359230" y="19050"/>
            <a:chExt cx="2193550" cy="1750276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C719825D-2B75-4E1E-9107-F2DB98AE556C}"/>
                </a:ext>
              </a:extLst>
            </p:cNvPr>
            <p:cNvSpPr/>
            <p:nvPr/>
          </p:nvSpPr>
          <p:spPr>
            <a:xfrm>
              <a:off x="-359230" y="19050"/>
              <a:ext cx="2193550" cy="1750276"/>
            </a:xfrm>
            <a:custGeom>
              <a:avLst/>
              <a:gdLst/>
              <a:ahLst/>
              <a:cxnLst/>
              <a:rect l="l" t="t" r="r" b="b"/>
              <a:pathLst>
                <a:path w="1834320" h="1750276">
                  <a:moveTo>
                    <a:pt x="56691" y="0"/>
                  </a:moveTo>
                  <a:lnTo>
                    <a:pt x="1777629" y="0"/>
                  </a:lnTo>
                  <a:cubicBezTo>
                    <a:pt x="1808939" y="0"/>
                    <a:pt x="1834320" y="25382"/>
                    <a:pt x="1834320" y="56691"/>
                  </a:cubicBezTo>
                  <a:lnTo>
                    <a:pt x="1834320" y="1693585"/>
                  </a:lnTo>
                  <a:cubicBezTo>
                    <a:pt x="1834320" y="1708620"/>
                    <a:pt x="1828348" y="1723040"/>
                    <a:pt x="1817716" y="1733672"/>
                  </a:cubicBezTo>
                  <a:cubicBezTo>
                    <a:pt x="1807084" y="1744303"/>
                    <a:pt x="1792664" y="1750276"/>
                    <a:pt x="1777629" y="1750276"/>
                  </a:cubicBezTo>
                  <a:lnTo>
                    <a:pt x="56691" y="1750276"/>
                  </a:lnTo>
                  <a:cubicBezTo>
                    <a:pt x="41656" y="1750276"/>
                    <a:pt x="27236" y="1744303"/>
                    <a:pt x="16605" y="1733672"/>
                  </a:cubicBezTo>
                  <a:cubicBezTo>
                    <a:pt x="5973" y="1723040"/>
                    <a:pt x="0" y="1708620"/>
                    <a:pt x="0" y="1693585"/>
                  </a:cubicBezTo>
                  <a:lnTo>
                    <a:pt x="0" y="56691"/>
                  </a:lnTo>
                  <a:cubicBezTo>
                    <a:pt x="0" y="41656"/>
                    <a:pt x="5973" y="27236"/>
                    <a:pt x="16605" y="16605"/>
                  </a:cubicBezTo>
                  <a:cubicBezTo>
                    <a:pt x="27236" y="5973"/>
                    <a:pt x="41656" y="0"/>
                    <a:pt x="5669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F49BC242-2E81-469E-8A77-CD9AB857E3EC}"/>
                </a:ext>
              </a:extLst>
            </p:cNvPr>
            <p:cNvSpPr txBox="1"/>
            <p:nvPr/>
          </p:nvSpPr>
          <p:spPr>
            <a:xfrm>
              <a:off x="0" y="19050"/>
              <a:ext cx="1834320" cy="1731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C75B9899-7CCD-4EE8-B823-4AB667F8F019}"/>
              </a:ext>
            </a:extLst>
          </p:cNvPr>
          <p:cNvSpPr txBox="1"/>
          <p:nvPr/>
        </p:nvSpPr>
        <p:spPr>
          <a:xfrm>
            <a:off x="381000" y="2384029"/>
            <a:ext cx="7993344" cy="7788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Script Purpose: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This script creates a new database named 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'</a:t>
            </a:r>
            <a:r>
              <a:rPr lang="en-US" sz="2400" b="1" dirty="0" err="1">
                <a:solidFill>
                  <a:srgbClr val="FFFF00"/>
                </a:solidFill>
                <a:latin typeface="-apple-system"/>
              </a:rPr>
              <a:t>Sales_Data_Warehouse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' 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after checking if it already exists.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If the database exists, it is dropped and recreated. Additionally, the script sets up three schemas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within the database: 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'bronze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', 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'silver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', and </a:t>
            </a:r>
            <a:r>
              <a:rPr lang="en-US" sz="2400" b="1" dirty="0">
                <a:solidFill>
                  <a:srgbClr val="FFFF00"/>
                </a:solidFill>
                <a:latin typeface="-apple-system"/>
              </a:rPr>
              <a:t>'gold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'.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rgbClr val="F0F6FC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F6FC"/>
                </a:solidFill>
                <a:latin typeface="-apple-system"/>
              </a:rPr>
              <a:t>WARNING: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Running this script will drop the entire '</a:t>
            </a:r>
            <a:r>
              <a:rPr lang="en-US" sz="2400" dirty="0" err="1">
                <a:solidFill>
                  <a:srgbClr val="F0F6FC"/>
                </a:solidFill>
                <a:latin typeface="-apple-system"/>
              </a:rPr>
              <a:t>Sales_Data_Warehouse</a:t>
            </a:r>
            <a:r>
              <a:rPr lang="en-US" sz="2400" dirty="0">
                <a:solidFill>
                  <a:srgbClr val="F0F6FC"/>
                </a:solidFill>
                <a:latin typeface="-apple-system"/>
              </a:rPr>
              <a:t>' database if it exists.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All data in the database will be permanently deleted. Proceed with caution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F6FC"/>
                </a:solidFill>
                <a:latin typeface="-apple-system"/>
              </a:rPr>
              <a:t>    and ensure you have proper backups before running this script.</a:t>
            </a:r>
            <a:endParaRPr lang="ar-EG" sz="2400" dirty="0">
              <a:solidFill>
                <a:srgbClr val="F0F6FC"/>
              </a:solidFill>
              <a:latin typeface="-apple-system"/>
            </a:endParaRPr>
          </a:p>
        </p:txBody>
      </p:sp>
      <p:grpSp>
        <p:nvGrpSpPr>
          <p:cNvPr id="70" name="Group 36">
            <a:extLst>
              <a:ext uri="{FF2B5EF4-FFF2-40B4-BE49-F238E27FC236}">
                <a16:creationId xmlns:a16="http://schemas.microsoft.com/office/drawing/2014/main" id="{1DC2289E-5C4D-4BFD-A6CF-8692D18366AF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71" name="Freeform 37">
              <a:extLst>
                <a:ext uri="{FF2B5EF4-FFF2-40B4-BE49-F238E27FC236}">
                  <a16:creationId xmlns:a16="http://schemas.microsoft.com/office/drawing/2014/main" id="{F4EB5018-6A5A-4B43-9898-CDA22D006CE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2" name="TextBox 38">
              <a:extLst>
                <a:ext uri="{FF2B5EF4-FFF2-40B4-BE49-F238E27FC236}">
                  <a16:creationId xmlns:a16="http://schemas.microsoft.com/office/drawing/2014/main" id="{5A1F91F6-2EEF-4EBA-93BA-398A34DAC2D6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6"/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8" name="Freeform 2">
            <a:extLst>
              <a:ext uri="{FF2B5EF4-FFF2-40B4-BE49-F238E27FC236}">
                <a16:creationId xmlns:a16="http://schemas.microsoft.com/office/drawing/2014/main" id="{4DE7CFB2-CCA4-4EF2-88F3-13B688D5F17D}"/>
              </a:ext>
            </a:extLst>
          </p:cNvPr>
          <p:cNvSpPr/>
          <p:nvPr/>
        </p:nvSpPr>
        <p:spPr>
          <a:xfrm>
            <a:off x="338661" y="525501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9" name="TextBox 39">
            <a:extLst>
              <a:ext uri="{FF2B5EF4-FFF2-40B4-BE49-F238E27FC236}">
                <a16:creationId xmlns:a16="http://schemas.microsoft.com/office/drawing/2014/main" id="{25A1B797-337D-41C2-9E3D-E4571545B4AF}"/>
              </a:ext>
            </a:extLst>
          </p:cNvPr>
          <p:cNvSpPr txBox="1"/>
          <p:nvPr/>
        </p:nvSpPr>
        <p:spPr>
          <a:xfrm>
            <a:off x="972332" y="840572"/>
            <a:ext cx="14142132" cy="3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4400" b="1" spc="-194" dirty="0">
                <a:solidFill>
                  <a:srgbClr val="FFFFFF"/>
                </a:solidFill>
                <a:latin typeface="Arial Bold"/>
                <a:cs typeface="Arial Bold"/>
                <a:sym typeface="Arial"/>
              </a:rPr>
              <a:t>Build Bronze Layer</a:t>
            </a:r>
          </a:p>
        </p:txBody>
      </p:sp>
      <p:sp>
        <p:nvSpPr>
          <p:cNvPr id="60" name="TextBox 40">
            <a:extLst>
              <a:ext uri="{FF2B5EF4-FFF2-40B4-BE49-F238E27FC236}">
                <a16:creationId xmlns:a16="http://schemas.microsoft.com/office/drawing/2014/main" id="{EA56873B-E5E1-4893-A9B0-97F4924A28B6}"/>
              </a:ext>
            </a:extLst>
          </p:cNvPr>
          <p:cNvSpPr txBox="1"/>
          <p:nvPr/>
        </p:nvSpPr>
        <p:spPr>
          <a:xfrm>
            <a:off x="376646" y="1547678"/>
            <a:ext cx="9632418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Analyzing: Source Systems</a:t>
            </a:r>
            <a:endParaRPr lang="en-US" sz="280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3D405E6-A2DC-4D19-B73E-619640A90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0" y="1943100"/>
            <a:ext cx="14664260" cy="80154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42B326B-0F5F-40EF-BECD-6BAE16B0A70C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3113</TotalTime>
  <Words>1822</Words>
  <Application>Microsoft Office PowerPoint</Application>
  <PresentationFormat>Custom</PresentationFormat>
  <Paragraphs>297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Consolas</vt:lpstr>
      <vt:lpstr>Arial Bold</vt:lpstr>
      <vt:lpstr>Arial</vt:lpstr>
      <vt:lpstr>-apple-system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 Mahrous</dc:creator>
  <cp:lastModifiedBy>Ahmed M Mahrous</cp:lastModifiedBy>
  <cp:revision>37</cp:revision>
  <dcterms:created xsi:type="dcterms:W3CDTF">2006-08-16T00:00:00Z</dcterms:created>
  <dcterms:modified xsi:type="dcterms:W3CDTF">2025-04-22T09:10:32Z</dcterms:modified>
  <dc:identifier>DAGgDbpR_gk</dc:identifier>
</cp:coreProperties>
</file>